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  <p:sldMasterId id="2147483686" r:id="rId3"/>
    <p:sldMasterId id="2147483717" r:id="rId4"/>
    <p:sldMasterId id="2147483729" r:id="rId5"/>
    <p:sldMasterId id="2147483739" r:id="rId6"/>
    <p:sldMasterId id="2147483746" r:id="rId7"/>
    <p:sldMasterId id="2147483801" r:id="rId8"/>
    <p:sldMasterId id="2147483813" r:id="rId9"/>
    <p:sldMasterId id="2147483822" r:id="rId10"/>
  </p:sldMasterIdLst>
  <p:notesMasterIdLst>
    <p:notesMasterId r:id="rId31"/>
  </p:notesMasterIdLst>
  <p:handoutMasterIdLst>
    <p:handoutMasterId r:id="rId32"/>
  </p:handoutMasterIdLst>
  <p:sldIdLst>
    <p:sldId id="256" r:id="rId11"/>
    <p:sldId id="578" r:id="rId12"/>
    <p:sldId id="580" r:id="rId13"/>
    <p:sldId id="581" r:id="rId14"/>
    <p:sldId id="582" r:id="rId15"/>
    <p:sldId id="583" r:id="rId16"/>
    <p:sldId id="584" r:id="rId17"/>
    <p:sldId id="579" r:id="rId18"/>
    <p:sldId id="586" r:id="rId19"/>
    <p:sldId id="587" r:id="rId20"/>
    <p:sldId id="574" r:id="rId21"/>
    <p:sldId id="575" r:id="rId22"/>
    <p:sldId id="576" r:id="rId23"/>
    <p:sldId id="588" r:id="rId24"/>
    <p:sldId id="589" r:id="rId25"/>
    <p:sldId id="590" r:id="rId26"/>
    <p:sldId id="577" r:id="rId27"/>
    <p:sldId id="592" r:id="rId28"/>
    <p:sldId id="591" r:id="rId29"/>
    <p:sldId id="593" r:id="rId30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aramond" panose="02020404030301010803" pitchFamily="18" charset="0"/>
      <p:regular r:id="rId37"/>
      <p:bold r:id="rId38"/>
      <p:italic r:id="rId39"/>
    </p:embeddedFont>
    <p:embeddedFont>
      <p:font typeface="Gill Sans" panose="020B0604020202020204" charset="0"/>
      <p:regular r:id="rId40"/>
      <p:bold r:id="rId41"/>
    </p:embeddedFont>
    <p:embeddedFont>
      <p:font typeface="Gill Sans MT" panose="020B0502020104020203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8"/>
    <a:srgbClr val="7D7DFF"/>
    <a:srgbClr val="00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F8B3A-D38C-4DFC-A62C-CC992397F3BE}" v="163" dt="2021-02-10T14:22:10.497"/>
    <p1510:client id="{B58C0B44-7D3D-478E-8240-909458D624F6}" v="1" dt="2021-02-10T15:51:47.983"/>
  </p1510:revLst>
</p1510:revInfo>
</file>

<file path=ppt/tableStyles.xml><?xml version="1.0" encoding="utf-8"?>
<a:tblStyleLst xmlns:a="http://schemas.openxmlformats.org/drawingml/2006/main" def="{98B49A11-FD44-4FDE-B0A0-27E7B85C5078}">
  <a:tblStyle styleId="{98B49A11-FD44-4FDE-B0A0-27E7B85C5078}" styleName="Table_0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Style>
        <a:tcBdr/>
        <a:fill>
          <a:solidFill>
            <a:srgbClr val="CAECDD"/>
          </a:solidFill>
        </a:fill>
      </a:tcStyle>
    </a:band1H>
    <a:band1V>
      <a:tcStyle>
        <a:tcBdr/>
        <a:fill>
          <a:solidFill>
            <a:srgbClr val="CAECDD"/>
          </a:solidFill>
        </a:fill>
      </a:tcStyle>
    </a:band1V>
    <a:la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63E070E-4EE6-439D-BCC3-5389503E0A41}" styleName="Table_1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/>
          </a:solidFill>
        </a:fill>
      </a:tcStyle>
    </a:band1H>
    <a:band1V>
      <a:tcStyle>
        <a:tcBdr/>
        <a:fill>
          <a:solidFill>
            <a:schemeClr val="accent3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3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7.fntdata"/><Relationship Id="rId21" Type="http://schemas.openxmlformats.org/officeDocument/2006/relationships/slide" Target="slides/slide11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8" y="1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9B4D3-8461-4A78-9D65-0493DC6736A0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8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676C-DE0A-4C4C-AB5F-9D0A6561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64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2"/>
            <a:ext cx="6797675" cy="99266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2" y="0"/>
            <a:ext cx="2946399" cy="496888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 txBox="1"/>
          <p:nvPr/>
        </p:nvSpPr>
        <p:spPr>
          <a:xfrm>
            <a:off x="3851277" y="0"/>
            <a:ext cx="2946399" cy="496888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79452" y="4716463"/>
            <a:ext cx="5438775" cy="4465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2" y="9428162"/>
            <a:ext cx="2946399" cy="496887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851277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85401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51277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4595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628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485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347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 předlohy.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na ikonu přidáte obrázek.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711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8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0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9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0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23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8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45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502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439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090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288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003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2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26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98312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632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4664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7166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779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194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45827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1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8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1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6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2" y="273068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4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97" y="4800618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97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97" y="5367355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03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5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61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77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58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9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3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998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5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5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77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58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1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525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8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1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6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2" y="273068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6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97" y="4800618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97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97" y="5367355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8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5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7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77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58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4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481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18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68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C498DB74-C6B7-40AF-88A1-534E363BA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1968500"/>
            <a:ext cx="9156700" cy="4889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cs-CZ"/>
          </a:p>
        </p:txBody>
      </p:sp>
      <p:pic>
        <p:nvPicPr>
          <p:cNvPr id="5" name="Picture 9" descr="logo_mzcr">
            <a:extLst>
              <a:ext uri="{FF2B5EF4-FFF2-40B4-BE49-F238E27FC236}">
                <a16:creationId xmlns:a16="http://schemas.microsoft.com/office/drawing/2014/main" id="{816603B8-B23A-4A30-BA3C-ACE90147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82625"/>
            <a:ext cx="67373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pp_titul_podtisk">
            <a:extLst>
              <a:ext uri="{FF2B5EF4-FFF2-40B4-BE49-F238E27FC236}">
                <a16:creationId xmlns:a16="http://schemas.microsoft.com/office/drawing/2014/main" id="{05D7C51A-6AE1-481F-811D-60CC8EA0B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8128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3488" y="2463800"/>
            <a:ext cx="6794500" cy="2189163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3488" y="4857750"/>
            <a:ext cx="6794500" cy="123507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FFA1B8-97D8-4503-8337-60078EDAE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220788" y="6245225"/>
            <a:ext cx="1370012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664BB8-B0A2-4B20-8496-D217E1AAA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B82625-EA8F-47C9-ABEA-C5B1C3517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D9C7E7-2985-454D-800C-F353A7DE14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8486584"/>
      </p:ext>
    </p:extLst>
  </p:cSld>
  <p:clrMapOvr>
    <a:masterClrMapping/>
  </p:clrMapOvr>
  <p:transition>
    <p:zoom dir="in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F14E4D-0105-4E27-BEE6-F7992B68F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4C00A-67FB-429A-AF37-5C72199DD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B81EFB-A5C0-48FB-8181-B1558AB7A9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6D6C9-1991-4B3D-A70F-23D381A298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0988549"/>
      </p:ext>
    </p:extLst>
  </p:cSld>
  <p:clrMapOvr>
    <a:masterClrMapping/>
  </p:clrMapOvr>
  <p:transition>
    <p:zoom dir="in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9D0A64-E62B-4CA1-96A3-14219A8C47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184584-C663-49EA-8EB9-ECBE498045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D059D6-D578-48EA-9B47-661EF2391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DAAF6-13CB-4672-A0C7-8A72A7BB0D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7051538"/>
      </p:ext>
    </p:extLst>
  </p:cSld>
  <p:clrMapOvr>
    <a:masterClrMapping/>
  </p:clrMapOvr>
  <p:transition>
    <p:zoom dir="in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488" y="1600200"/>
            <a:ext cx="332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1600200"/>
            <a:ext cx="3321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C2B50-69EB-4E2C-8728-A37B76568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DED88A-CA8D-4ACC-8212-B6639DB6F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F2418-4929-4A43-B6D6-99C48358B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96188-5A4E-4C07-B72D-4B337B48F2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3142818"/>
      </p:ext>
    </p:extLst>
  </p:cSld>
  <p:clrMapOvr>
    <a:masterClrMapping/>
  </p:clrMapOvr>
  <p:transition>
    <p:zoom dir="in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9EA99A-BC54-41F9-92A7-EAA5258FC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640636-06AD-400A-8E5E-C6CDCFEC4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BEB164D-57C0-415B-AC95-0C8DABB5B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BD8F1-E71D-4217-BAD6-9209F11E4D1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860253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735F47-250B-414D-A223-5557864BC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844E8B-24F9-4525-9FFE-C49F675E00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D3FECA-A6F7-4529-BE98-01602D588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6C4D8-C893-4415-88A3-6979DF5F0E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5959935"/>
      </p:ext>
    </p:extLst>
  </p:cSld>
  <p:clrMapOvr>
    <a:masterClrMapping/>
  </p:clrMapOvr>
  <p:transition>
    <p:zoom dir="in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6F693A-4538-446F-8541-53D1BBB94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3BD598-B326-4027-9C92-969BC48819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8B54D5-C80C-41B9-AA6A-7FF097695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0D685-FC3A-4915-9DD9-215E5DB969E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5529680"/>
      </p:ext>
    </p:extLst>
  </p:cSld>
  <p:clrMapOvr>
    <a:masterClrMapping/>
  </p:clrMapOvr>
  <p:transition>
    <p:zoom dir="in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82EDF5-AF34-494F-8BC8-4394BEFC1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AAE29F-FAAB-4D48-9176-4BB9EE478D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533796-775F-415B-A5DF-0DE18EDBD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0ED61-C0C0-4DA5-942D-116AF405E2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6561954"/>
      </p:ext>
    </p:extLst>
  </p:cSld>
  <p:clrMapOvr>
    <a:masterClrMapping/>
  </p:clrMapOvr>
  <p:transition>
    <p:zoom dir="in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FDCCBA-1433-4886-86E5-0CA175205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6D3F2-EFAA-4C51-89CB-82803A68C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69A29-41F2-4A7C-804C-F91916F49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E9003-9608-48CC-A0D2-A97B1AB8CB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8965978"/>
      </p:ext>
    </p:extLst>
  </p:cSld>
  <p:clrMapOvr>
    <a:masterClrMapping/>
  </p:clrMapOvr>
  <p:transition>
    <p:zoom dir="in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3ACC5E-574A-433F-A5B2-D997783CB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7E9369-1DAA-4371-948A-19F120687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80F667-AD1F-41BE-B62E-9C1B9F367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2B0F7-1F65-4C8F-8313-D2FC6067CB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3087009"/>
      </p:ext>
    </p:extLst>
  </p:cSld>
  <p:clrMapOvr>
    <a:masterClrMapping/>
  </p:clrMapOvr>
  <p:transition>
    <p:zoom dir="in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9363" y="0"/>
            <a:ext cx="1698625" cy="6126163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3488" y="0"/>
            <a:ext cx="4943475" cy="6126163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618DB5-F314-4C25-80F6-9B0061159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64AA52-067E-4216-AB0F-59DAB62C7A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D7F885-6CD1-42BA-8489-71E0171A29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F50F1-87E3-4D72-83EB-DBC94E04F6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1343113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12700" y="1968500"/>
            <a:ext cx="9156699" cy="4889500"/>
          </a:xfrm>
          <a:prstGeom prst="rect">
            <a:avLst/>
          </a:prstGeom>
          <a:solidFill>
            <a:srgbClr val="0032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700" y="682625"/>
            <a:ext cx="6737349" cy="59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1220787" y="6245225"/>
            <a:ext cx="13700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2916238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55CD66B6-1D6F-466E-B401-FCFA58CAD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8024813" cy="1079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cs-CZ" sz="18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F8E29B7-8E87-4B71-83D5-CF95F3428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33488" y="0"/>
            <a:ext cx="67945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</a:t>
            </a:r>
            <a:r>
              <a:rPr lang="en-US" altLang="cs-CZ"/>
              <a:t> </a:t>
            </a:r>
            <a:br>
              <a:rPr lang="cs-CZ" altLang="cs-CZ"/>
            </a:br>
            <a:r>
              <a:rPr lang="cs-CZ" altLang="cs-CZ"/>
              <a:t>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A2237F1F-26C4-4BF2-A100-FB682EF2E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33488" y="1600200"/>
            <a:ext cx="6794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35876" name="Rectangle 4">
            <a:extLst>
              <a:ext uri="{FF2B5EF4-FFF2-40B4-BE49-F238E27FC236}">
                <a16:creationId xmlns:a16="http://schemas.microsoft.com/office/drawing/2014/main" id="{51A0EACD-D6D5-4845-94FD-E34AB93634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3488" y="6245225"/>
            <a:ext cx="1371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7" name="Rectangle 5">
            <a:extLst>
              <a:ext uri="{FF2B5EF4-FFF2-40B4-BE49-F238E27FC236}">
                <a16:creationId xmlns:a16="http://schemas.microsoft.com/office/drawing/2014/main" id="{9AC15C80-0564-4C10-9452-21D92FAE0D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4650" y="6237288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8" name="Rectangle 6">
            <a:extLst>
              <a:ext uri="{FF2B5EF4-FFF2-40B4-BE49-F238E27FC236}">
                <a16:creationId xmlns:a16="http://schemas.microsoft.com/office/drawing/2014/main" id="{E4944321-3144-48C1-A9C6-FACBBD78B9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07125" y="6245225"/>
            <a:ext cx="18351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Sans" pitchFamily="34" charset="0"/>
              </a:defRPr>
            </a:lvl1pPr>
          </a:lstStyle>
          <a:p>
            <a:fld id="{B3FAFCE1-F878-4288-84D0-CD58B51C704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C2B8DF7-2F13-45E5-9E8E-F1DE79856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063" y="558800"/>
            <a:ext cx="522287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cs-CZ"/>
          </a:p>
        </p:txBody>
      </p:sp>
      <p:sp>
        <p:nvSpPr>
          <p:cNvPr id="1033" name="Rectangle 10">
            <a:extLst>
              <a:ext uri="{FF2B5EF4-FFF2-40B4-BE49-F238E27FC236}">
                <a16:creationId xmlns:a16="http://schemas.microsoft.com/office/drawing/2014/main" id="{39BE9862-C0EB-4661-84E2-E8B405EB1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713" y="0"/>
            <a:ext cx="522287" cy="522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cs-CZ"/>
          </a:p>
        </p:txBody>
      </p:sp>
      <p:sp>
        <p:nvSpPr>
          <p:cNvPr id="1034" name="Rectangle 11">
            <a:extLst>
              <a:ext uri="{FF2B5EF4-FFF2-40B4-BE49-F238E27FC236}">
                <a16:creationId xmlns:a16="http://schemas.microsoft.com/office/drawing/2014/main" id="{6FDFBED3-678F-427B-9369-524808BF4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088" y="558800"/>
            <a:ext cx="522287" cy="522288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cs-CZ"/>
          </a:p>
        </p:txBody>
      </p:sp>
      <p:sp>
        <p:nvSpPr>
          <p:cNvPr id="1035" name="Rectangle 12">
            <a:extLst>
              <a:ext uri="{FF2B5EF4-FFF2-40B4-BE49-F238E27FC236}">
                <a16:creationId xmlns:a16="http://schemas.microsoft.com/office/drawing/2014/main" id="{7969F8C9-5377-417C-8715-212457CB1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088" y="0"/>
            <a:ext cx="522287" cy="522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cs-CZ"/>
          </a:p>
        </p:txBody>
      </p:sp>
      <p:pic>
        <p:nvPicPr>
          <p:cNvPr id="1036" name="Picture 15" descr="pp_podtisk">
            <a:extLst>
              <a:ext uri="{FF2B5EF4-FFF2-40B4-BE49-F238E27FC236}">
                <a16:creationId xmlns:a16="http://schemas.microsoft.com/office/drawing/2014/main" id="{41BE74A4-72B9-4ABC-8414-4CEC5E16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8921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30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 b="1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000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 b="1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>
          <a:solidFill>
            <a:schemeClr val="bg2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§"/>
        <a:defRPr sz="20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§"/>
        <a:defRPr sz="20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§"/>
        <a:defRPr sz="20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§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9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1341437"/>
            <a:ext cx="892174" cy="551656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83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192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135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000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84" y="18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96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96" y="6110305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68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5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237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84" y="18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96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96" y="6110305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68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5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549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84" y="18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96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96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96" y="6110305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68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5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231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20" r:id="rId6"/>
    <p:sldLayoutId id="214748382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acientskeorganizace.mzcr.cz/index.php?pg=home&amp;aid=95" TargetMode="External"/><Relationship Id="rId2" Type="http://schemas.openxmlformats.org/officeDocument/2006/relationships/hyperlink" Target="https://covid.gov.cz/situace/registrace-na-ockovani/informace-pro-osoby-s-chronickym-onemocnenim" TargetMode="External"/><Relationship Id="rId1" Type="http://schemas.openxmlformats.org/officeDocument/2006/relationships/slideLayout" Target="../slideLayouts/slideLayout66.xml"/><Relationship Id="rId4" Type="http://schemas.openxmlformats.org/officeDocument/2006/relationships/hyperlink" Target="http://www.pacientskyhub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cr.cz/metodicky-pokyn-kampane-ockovani-plan-provedeni/" TargetMode="External"/><Relationship Id="rId2" Type="http://schemas.openxmlformats.org/officeDocument/2006/relationships/hyperlink" Target="https://koronavirus.mzcr.cz/wp-content/uploads/2020/12/Strategie_ockovani_proti_covid-19_aktual_221220.pdf" TargetMode="Externa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539552" y="2636911"/>
            <a:ext cx="8137525" cy="23042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l-PL" sz="3600" b="1" dirty="0">
                <a:solidFill>
                  <a:schemeClr val="lt1"/>
                </a:solidFill>
                <a:latin typeface="+mj-lt"/>
                <a:cs typeface="Calibri" panose="020F0502020204030204" pitchFamily="34" charset="0"/>
              </a:rPr>
              <a:t>Očkování proti covid-19: </a:t>
            </a:r>
            <a:br>
              <a:rPr lang="pl-PL" sz="3600" b="1" dirty="0">
                <a:solidFill>
                  <a:schemeClr val="lt1"/>
                </a:solidFill>
                <a:latin typeface="+mj-lt"/>
                <a:cs typeface="Calibri" panose="020F0502020204030204" pitchFamily="34" charset="0"/>
              </a:rPr>
            </a:br>
            <a:r>
              <a:rPr lang="pl-PL" sz="3600" b="1" dirty="0">
                <a:solidFill>
                  <a:schemeClr val="lt1"/>
                </a:solidFill>
                <a:latin typeface="+mj-lt"/>
                <a:cs typeface="Calibri" panose="020F0502020204030204" pitchFamily="34" charset="0"/>
              </a:rPr>
              <a:t>kdo, kdy, kde a jak?</a:t>
            </a:r>
          </a:p>
          <a:p>
            <a:pPr lvl="0" algn="ctr">
              <a:buSzPct val="25000"/>
            </a:pPr>
            <a:endParaRPr lang="pl-PL" sz="3600" b="1" dirty="0">
              <a:solidFill>
                <a:schemeClr val="lt1"/>
              </a:solidFill>
              <a:latin typeface="+mj-lt"/>
              <a:cs typeface="Calibri" panose="020F0502020204030204" pitchFamily="34" charset="0"/>
            </a:endParaRPr>
          </a:p>
          <a:p>
            <a:pPr lvl="0" algn="ctr">
              <a:buSzPct val="25000"/>
            </a:pPr>
            <a:r>
              <a:rPr lang="pl-PL" sz="2800" b="1" dirty="0">
                <a:solidFill>
                  <a:schemeClr val="lt1"/>
                </a:solidFill>
                <a:latin typeface="+mj-lt"/>
                <a:cs typeface="Calibri" panose="020F0502020204030204" pitchFamily="34" charset="0"/>
              </a:rPr>
              <a:t>Pacientský hub</a:t>
            </a:r>
          </a:p>
          <a:p>
            <a:pPr lvl="0" algn="ctr">
              <a:buSzPct val="25000"/>
            </a:pPr>
            <a:r>
              <a:rPr lang="pl-PL" sz="2800" b="1" dirty="0">
                <a:solidFill>
                  <a:schemeClr val="lt1"/>
                </a:solidFill>
                <a:latin typeface="+mj-lt"/>
                <a:cs typeface="Calibri" panose="020F0502020204030204" pitchFamily="34" charset="0"/>
              </a:rPr>
              <a:t>10. 2. 2021</a:t>
            </a:r>
            <a:endParaRPr lang="pl-PL" sz="2400" dirty="0">
              <a:solidFill>
                <a:srgbClr val="FFFFFF"/>
              </a:solidFill>
              <a:latin typeface="+mj-lt"/>
              <a:cs typeface="Calibri" panose="020F0502020204030204" pitchFamily="34" charset="0"/>
            </a:endParaRPr>
          </a:p>
          <a:p>
            <a:pPr lvl="0" algn="ctr"/>
            <a:endParaRPr lang="pl-PL" sz="2000" b="1" dirty="0">
              <a:solidFill>
                <a:srgbClr val="FFFFFF"/>
              </a:solidFill>
              <a:latin typeface="Gill Sans MT" panose="020B0502020104020203" pitchFamily="34" charset="-18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560444" cy="1052513"/>
          </a:xfrm>
        </p:spPr>
        <p:txBody>
          <a:bodyPr/>
          <a:lstStyle/>
          <a:p>
            <a:r>
              <a:rPr lang="cs-CZ" altLang="cs-CZ" sz="2400" dirty="0"/>
              <a:t>Fáze IB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C4F07-AE19-4B40-A783-D797AFE7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853136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  <a:p>
            <a:pPr marL="142875" indent="0">
              <a:defRPr/>
            </a:pPr>
            <a:endParaRPr lang="cs-CZ" dirty="0">
              <a:ea typeface="+mn-ea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F1EF985-1FDC-4510-A70F-3D299A62F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67566"/>
              </p:ext>
            </p:extLst>
          </p:nvPr>
        </p:nvGraphicFramePr>
        <p:xfrm>
          <a:off x="539552" y="1196747"/>
          <a:ext cx="7776863" cy="5472620"/>
        </p:xfrm>
        <a:graphic>
          <a:graphicData uri="http://schemas.openxmlformats.org/drawingml/2006/table">
            <a:tbl>
              <a:tblPr/>
              <a:tblGrid>
                <a:gridCol w="476696">
                  <a:extLst>
                    <a:ext uri="{9D8B030D-6E8A-4147-A177-3AD203B41FA5}">
                      <a16:colId xmlns:a16="http://schemas.microsoft.com/office/drawing/2014/main" val="4238878063"/>
                    </a:ext>
                  </a:extLst>
                </a:gridCol>
                <a:gridCol w="721155">
                  <a:extLst>
                    <a:ext uri="{9D8B030D-6E8A-4147-A177-3AD203B41FA5}">
                      <a16:colId xmlns:a16="http://schemas.microsoft.com/office/drawing/2014/main" val="2468739650"/>
                    </a:ext>
                  </a:extLst>
                </a:gridCol>
                <a:gridCol w="5231429">
                  <a:extLst>
                    <a:ext uri="{9D8B030D-6E8A-4147-A177-3AD203B41FA5}">
                      <a16:colId xmlns:a16="http://schemas.microsoft.com/office/drawing/2014/main" val="4160194208"/>
                    </a:ext>
                  </a:extLst>
                </a:gridCol>
                <a:gridCol w="1347583">
                  <a:extLst>
                    <a:ext uri="{9D8B030D-6E8A-4147-A177-3AD203B41FA5}">
                      <a16:colId xmlns:a16="http://schemas.microsoft.com/office/drawing/2014/main" val="1158600924"/>
                    </a:ext>
                  </a:extLst>
                </a:gridCol>
              </a:tblGrid>
              <a:tr h="23708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Fáze očkování: 1B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60024"/>
                  </a:ext>
                </a:extLst>
              </a:tr>
              <a:tr h="1975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zdravotní stav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hospitalizované osoby nad 65 let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61071"/>
                  </a:ext>
                </a:extLst>
              </a:tr>
              <a:tr h="1975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zdravotní stav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hospitalizované osoby, které jsou chronickými pacienty s klinicky rizikovými faktory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497937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nepostradatelní technicko-hospodářští pracovníci pro chod nemocnic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272661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kritičtí zaměstnanci kritické infrastruktury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643713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příslušníci AČR/MO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registrace MO/5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707003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 zaměstnanci sociální péče</a:t>
                      </a:r>
                      <a:r>
                        <a:rPr lang="cs-CZ" sz="500" b="0" i="0" u="none" strike="noStrike">
                          <a:solidFill>
                            <a:srgbClr val="FF0000"/>
                          </a:solidFill>
                          <a:effectLst/>
                          <a:latin typeface="Calibri (Základní text)"/>
                        </a:rPr>
                        <a:t> </a:t>
                      </a:r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přímém kontaktu s klienty *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93087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zaměstnanci zdravotních a sociálních služeb bez přímého kontaktu s klienty **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37861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věk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75 - 79 let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404458"/>
                  </a:ext>
                </a:extLst>
              </a:tr>
              <a:tr h="1975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zdravotní stav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chroničtí pacienti - vyšší priorita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165286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diabetes mellitus (cukrovka) léčená perorálními antidiabetiky nebo inzulinem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94125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obezita (BMI &gt; 35 kg/m2)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07860"/>
                  </a:ext>
                </a:extLst>
              </a:tr>
              <a:tr h="1975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závažné dlouhodobé onemocnění plic (pacient je v péči specializované ambulance nebo je léčen podáváním kyslíku v domácím prostředí)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774969"/>
                  </a:ext>
                </a:extLst>
              </a:tr>
              <a:tr h="1975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závažné dlouhodobé onemocnění ledvin (pacient je v péči specializované ambulance nebo je zařazen do pravidelného dialyzačního programu)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284890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závažné dlouhodobé onemocnění jater (pacient je v péči specializované ambulance) 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599245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onkologické onemocnění 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984185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 po transplantaci orgánu nebo kostní dřeně a zápis na čekací listině před transplantací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46011"/>
                  </a:ext>
                </a:extLst>
              </a:tr>
              <a:tr h="1975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závažné dlouhodobé onemocnění srdce (pacient je v péči specializované ambulance, např. ischemická choroba srdeční, chlopenní vada, kardiomyopatie) </a:t>
                      </a:r>
                    </a:p>
                  </a:txBody>
                  <a:tcPr marL="4085" marR="4085" marT="40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592296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vysoký krevní tlak léčený dvěma nebo více farmaky</a:t>
                      </a:r>
                      <a:r>
                        <a:rPr lang="cs-CZ" sz="5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5" marR="4085" marT="40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821687"/>
                  </a:ext>
                </a:extLst>
              </a:tr>
              <a:tr h="1975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závažné neurologické nebo neuromuskulární onemocnění postihující dýchací systém (např. neuromuskulární choroby) 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91498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věk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70 - 74 let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982911"/>
                  </a:ext>
                </a:extLst>
              </a:tr>
              <a:tr h="1975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zdravotní stav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chroničtí pacienti - nižší priorita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35383"/>
                  </a:ext>
                </a:extLst>
              </a:tr>
              <a:tr h="2963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intelektová nedostatečnost, vývojová porucha chování nebo porucha mobility, která významně ovlivňuje schopnost pochopit a/nebo dodržovat nastavená protiepidemická opatření, např. nošení roušky, dodržování 2 m rozestupů apod.  </a:t>
                      </a:r>
                    </a:p>
                  </a:txBody>
                  <a:tcPr marL="4085" marR="4085" marT="40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728881"/>
                  </a:ext>
                </a:extLst>
              </a:tr>
              <a:tr h="1975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vzácné genetické onemocnění se zvýšeným rizikem závažného průběhu onemocnění COVID-19 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954569"/>
                  </a:ext>
                </a:extLst>
              </a:tr>
              <a:tr h="1975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léčba nebo onemocnění závažně oslabující imunitní systém (pacient je v péči specializované ambulance)</a:t>
                      </a:r>
                    </a:p>
                  </a:txBody>
                  <a:tcPr marL="4085" marR="4085" marT="40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984255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osoba pravidelně a dlouhodobě pečující o osobu z jedné z výše uvedených kategorií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360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věk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65 - 69 let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376711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 pracovníci kritické infrastruktury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34927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Policie ČR, obecní a městská policie (příslušníci přímého výkonu)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057747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Hasičský záchranný sbor ČR (příslušníci přímého výkonu) 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34799"/>
                  </a:ext>
                </a:extLst>
              </a:tr>
              <a:tr h="1975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jednotky požární ochrany zařazené do plošného pokrytí kraje jednotkami požární ochrany (kategorie JPO II a JPOIII)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57991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zaměstnanci a příslušníci Vězeňské služby ČR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450306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pečující osoby v dětských skupinách zajišťující péči o děti předškolního věku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688338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pedagogičtí pracovníci a nepedagogiční zaměstnanci MŠ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593220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pedagogičtí pracovníci a nepedagogiční zaměstnanci ZŠ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47825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pedagogičtí pracovníci a nepedagogiční zaměstnanci speciálních škol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870751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pedagogičtí pracovníci a nepedagogiční zaměstnanci SŠ, konzervatoří a VOŠ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30759"/>
                  </a:ext>
                </a:extLst>
              </a:tr>
              <a:tr h="1975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pedagogičtí pracovníci a nepedagogičtí zaměstnanci diagnostických ústavů, dětských domovů, dětských domovů se školou, výchovných ústavů a středisek výchovné péče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350634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akademičtí pracovníci VŠ 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83967"/>
                  </a:ext>
                </a:extLst>
              </a:tr>
              <a:tr h="987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B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pracovníci pohřebních služeb a krematorií</a:t>
                      </a:r>
                    </a:p>
                  </a:txBody>
                  <a:tcPr marL="4085" marR="4085" marT="4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85" marR="4085" marT="4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34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503293"/>
      </p:ext>
    </p:extLst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Nadpis 1"/>
          <p:cNvSpPr txBox="1">
            <a:spLocks/>
          </p:cNvSpPr>
          <p:nvPr/>
        </p:nvSpPr>
        <p:spPr>
          <a:xfrm>
            <a:off x="395536" y="289844"/>
            <a:ext cx="748882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>
              <a:defRPr/>
            </a:pPr>
            <a:r>
              <a:rPr lang="cs-CZ" dirty="0">
                <a:solidFill>
                  <a:schemeClr val="bg1"/>
                </a:solidFill>
                <a:latin typeface="+mj-lt"/>
              </a:rPr>
              <a:t>Kdo? - Prioritizace osob s chronickým onemocněním</a:t>
            </a:r>
          </a:p>
          <a:p>
            <a:pPr algn="ctr">
              <a:defRPr/>
            </a:pPr>
            <a:r>
              <a:rPr lang="cs-CZ" sz="2400" dirty="0">
                <a:solidFill>
                  <a:srgbClr val="003258"/>
                </a:solidFill>
                <a:latin typeface="+mj-lt"/>
              </a:rPr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98C0BFC-0C29-46B5-B958-CF6928C18B79}"/>
              </a:ext>
            </a:extLst>
          </p:cNvPr>
          <p:cNvSpPr/>
          <p:nvPr/>
        </p:nvSpPr>
        <p:spPr>
          <a:xfrm>
            <a:off x="755576" y="1124744"/>
            <a:ext cx="784887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8163"/>
            <a:endParaRPr lang="cs-CZ" sz="1200" b="1" dirty="0">
              <a:solidFill>
                <a:srgbClr val="003B68"/>
              </a:solidFill>
            </a:endParaRPr>
          </a:p>
          <a:p>
            <a:pPr marL="449263"/>
            <a:r>
              <a:rPr lang="cs-CZ" sz="1600" dirty="0">
                <a:solidFill>
                  <a:srgbClr val="003B68"/>
                </a:solidFill>
                <a:latin typeface="+mn-lt"/>
              </a:rPr>
              <a:t> </a:t>
            </a:r>
          </a:p>
          <a:p>
            <a:r>
              <a:rPr lang="cs-CZ" sz="1600" b="1" dirty="0">
                <a:solidFill>
                  <a:srgbClr val="003B68"/>
                </a:solidFill>
                <a:latin typeface="+mn-lt"/>
              </a:rPr>
              <a:t>Pacienti s chronickým onemocněním – </a:t>
            </a:r>
            <a:r>
              <a:rPr lang="cs-CZ" sz="1600" b="1" u="sng" dirty="0">
                <a:solidFill>
                  <a:srgbClr val="003B68"/>
                </a:solidFill>
                <a:latin typeface="+mn-lt"/>
              </a:rPr>
              <a:t>vyšší priorita:</a:t>
            </a:r>
          </a:p>
          <a:p>
            <a:endParaRPr lang="cs-CZ" sz="1600" b="1" dirty="0">
              <a:solidFill>
                <a:srgbClr val="003B68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diabetes </a:t>
            </a:r>
            <a:r>
              <a:rPr lang="cs-CZ" sz="1600" b="1" u="sng" dirty="0" err="1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mellitus</a:t>
            </a: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(cukrovka)</a:t>
            </a:r>
            <a:r>
              <a:rPr lang="cs-CZ" sz="1600" b="1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léčeno </a:t>
            </a:r>
            <a:r>
              <a:rPr lang="cs-CZ" sz="1600" dirty="0" err="1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antidiabetiky</a:t>
            </a: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nebo inzulinem;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obezita</a:t>
            </a: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(BMI &gt; 35 kg/m2);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závažné dlouhodobé </a:t>
            </a: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onemocnění plic</a:t>
            </a: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(pacient je v péči specializované ambulance nebo je léčen podáváním kyslíku v domácím prostředí);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závažné dlouhodobé </a:t>
            </a: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onemocnění ledvin</a:t>
            </a: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(pacient je v péči specializované ambulance nebo je zařazen do pravidelného dialyzačního programu);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závažné dlouhodobé </a:t>
            </a: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onemocnění jater</a:t>
            </a:r>
            <a:r>
              <a:rPr lang="cs-CZ" sz="1600" b="1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(pacient je v péči specializované ambulance)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onkologické onemocnění;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pacient po </a:t>
            </a: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transplantaci orgánu nebo kostní dřeně,</a:t>
            </a:r>
            <a:r>
              <a:rPr lang="cs-CZ" sz="1600" b="1" i="1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příp. zapsán na čekací listině;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závažné dlouhodobé </a:t>
            </a: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onemocnění srdce</a:t>
            </a: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(pacient je v péči specializované ambulance, např. ischemická choroba srdeční, chlopenní vada, kardiomyopatie);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vysoký krevní tlak</a:t>
            </a:r>
            <a:r>
              <a:rPr lang="cs-CZ" sz="1600" b="1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léčený dvěma nebo více léčivy;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závažné </a:t>
            </a: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neurologické nebo neuromuskulární onemocnění či stav po poškození míchy </a:t>
            </a: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postihující dýchací systém.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03B68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Rizikové skóre: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3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Nadpis 1"/>
          <p:cNvSpPr txBox="1">
            <a:spLocks/>
          </p:cNvSpPr>
          <p:nvPr/>
        </p:nvSpPr>
        <p:spPr>
          <a:xfrm>
            <a:off x="395536" y="289844"/>
            <a:ext cx="748882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>
              <a:defRPr/>
            </a:pPr>
            <a:r>
              <a:rPr lang="cs-CZ" dirty="0">
                <a:solidFill>
                  <a:schemeClr val="bg1"/>
                </a:solidFill>
                <a:latin typeface="+mj-lt"/>
              </a:rPr>
              <a:t>Kdo? - Prioritizace osob s chronickým onemocněním</a:t>
            </a:r>
          </a:p>
          <a:p>
            <a:pPr algn="ctr">
              <a:defRPr/>
            </a:pPr>
            <a:r>
              <a:rPr lang="cs-CZ" sz="2400" dirty="0">
                <a:solidFill>
                  <a:srgbClr val="003258"/>
                </a:solidFill>
                <a:latin typeface="+mj-lt"/>
              </a:rPr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98C0BFC-0C29-46B5-B958-CF6928C18B79}"/>
              </a:ext>
            </a:extLst>
          </p:cNvPr>
          <p:cNvSpPr/>
          <p:nvPr/>
        </p:nvSpPr>
        <p:spPr>
          <a:xfrm>
            <a:off x="755576" y="1124744"/>
            <a:ext cx="7272808" cy="54476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538163"/>
            <a:endParaRPr lang="cs-CZ" sz="1200" b="1" dirty="0">
              <a:solidFill>
                <a:schemeClr val="tx1"/>
              </a:solidFill>
            </a:endParaRPr>
          </a:p>
          <a:p>
            <a:pPr marL="448945"/>
            <a:endParaRPr lang="cs-CZ" sz="1600" dirty="0">
              <a:solidFill>
                <a:schemeClr val="tx1"/>
              </a:solidFill>
              <a:latin typeface="+mn-lt"/>
            </a:endParaRPr>
          </a:p>
          <a:p>
            <a:r>
              <a:rPr lang="cs-CZ" sz="1600" b="1" dirty="0">
                <a:solidFill>
                  <a:srgbClr val="003B68"/>
                </a:solidFill>
                <a:latin typeface="+mn-lt"/>
              </a:rPr>
              <a:t>Pacienti s chronickým onemocněním – nižší priorita:</a:t>
            </a:r>
          </a:p>
          <a:p>
            <a:endParaRPr lang="cs-CZ" sz="1600" b="1" dirty="0">
              <a:solidFill>
                <a:srgbClr val="003B68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vrozený nebo získaný </a:t>
            </a: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kognitivní deficit,</a:t>
            </a:r>
            <a:r>
              <a:rPr lang="cs-CZ" sz="1600" b="1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vývojová porucha chování</a:t>
            </a:r>
            <a:r>
              <a:rPr lang="cs-CZ" sz="1600" b="1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nebo </a:t>
            </a: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porucha mobility,</a:t>
            </a: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která významně ovlivňuje schopnost pochopit a/nebo dodržovat nastavená protiepidemická opatření;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vzácné </a:t>
            </a: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genetické onemocnění se zvýšeným rizikem závažného průběhu onemocnění covid-19;</a:t>
            </a: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léčba nebo onemocnění závažně oslabující imunitní systém</a:t>
            </a: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(pacient je v péči specializované ambulance);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03B68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03B68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osoba pravidelně a dlouhodobě pečující</a:t>
            </a: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 o osobu z jedné z výše uvedených kategorií.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u="sng" dirty="0">
              <a:solidFill>
                <a:srgbClr val="003B68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03B68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Rizikové skóre: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0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Nadpis 1"/>
          <p:cNvSpPr txBox="1">
            <a:spLocks/>
          </p:cNvSpPr>
          <p:nvPr/>
        </p:nvSpPr>
        <p:spPr>
          <a:xfrm>
            <a:off x="395536" y="289844"/>
            <a:ext cx="748882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>
              <a:defRPr/>
            </a:pPr>
            <a:r>
              <a:rPr lang="cs-CZ" dirty="0">
                <a:solidFill>
                  <a:schemeClr val="bg1"/>
                </a:solidFill>
                <a:latin typeface="+mj-lt"/>
              </a:rPr>
              <a:t>Kdo? - Prioritizace osob s chronickým onemocněním</a:t>
            </a:r>
          </a:p>
          <a:p>
            <a:pPr algn="ctr">
              <a:defRPr/>
            </a:pPr>
            <a:r>
              <a:rPr lang="cs-CZ" sz="2400" dirty="0">
                <a:solidFill>
                  <a:srgbClr val="003258"/>
                </a:solidFill>
                <a:latin typeface="+mj-lt"/>
              </a:rPr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98C0BFC-0C29-46B5-B958-CF6928C18B79}"/>
              </a:ext>
            </a:extLst>
          </p:cNvPr>
          <p:cNvSpPr/>
          <p:nvPr/>
        </p:nvSpPr>
        <p:spPr>
          <a:xfrm>
            <a:off x="683568" y="1358165"/>
            <a:ext cx="77048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8163"/>
            <a:endParaRPr lang="cs-CZ" sz="1200" b="1" dirty="0">
              <a:solidFill>
                <a:srgbClr val="002060"/>
              </a:solidFill>
            </a:endParaRPr>
          </a:p>
          <a:p>
            <a:pPr marL="449263"/>
            <a:r>
              <a:rPr lang="cs-CZ" sz="1600" dirty="0">
                <a:solidFill>
                  <a:srgbClr val="003B68"/>
                </a:solidFill>
                <a:latin typeface="+mn-lt"/>
              </a:rPr>
              <a:t> </a:t>
            </a:r>
          </a:p>
          <a:p>
            <a:r>
              <a:rPr lang="cs-CZ" sz="1600" b="1" dirty="0">
                <a:solidFill>
                  <a:srgbClr val="003B68"/>
                </a:solidFill>
                <a:latin typeface="+mn-lt"/>
              </a:rPr>
              <a:t>Doložení příslušnosti k prioritní kategorii osob:</a:t>
            </a:r>
          </a:p>
          <a:p>
            <a:endParaRPr lang="cs-CZ" sz="1600" b="1" dirty="0">
              <a:solidFill>
                <a:srgbClr val="003B68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V současné době řešíme technické zabezpečení ověřování oprávněnosti osoby k prioritnímu očkování z důvodu jejího zdravotního stavu, a to skrze Centrální rezervační systém.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03B68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Současný návrh: </a:t>
            </a:r>
          </a:p>
          <a:p>
            <a:endParaRPr lang="cs-CZ" sz="1600" dirty="0">
              <a:solidFill>
                <a:srgbClr val="003B68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Jakékoli průkazné potvrzení od lékaře (lékařská zpráva, kterou pacient vlastní, email s možností identifikace odesílajícího lékaře, potvrzení apod.)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3B68"/>
                </a:solidFill>
                <a:latin typeface="+mn-lt"/>
                <a:cs typeface="Times New Roman" panose="02020603050405020304" pitchFamily="18" charset="0"/>
              </a:rPr>
              <a:t>Cílem je potvrdit diagnózu a zároveň nezatížit zbytečně lékaře.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>Kde?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C4F07-AE19-4B40-A783-D797AFE7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88" y="1556792"/>
            <a:ext cx="7514976" cy="4853136"/>
          </a:xfrm>
        </p:spPr>
        <p:txBody>
          <a:bodyPr/>
          <a:lstStyle/>
          <a:p>
            <a:pPr marL="0" indent="0"/>
            <a:r>
              <a:rPr lang="cs-CZ" b="0" u="sng" dirty="0"/>
              <a:t>Očkování obecně: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Očkovací místa (OČM)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Velkokapacitní očkovací místa (VOČM)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Ordinace praktických lékařů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Další poskytovatelé zdravotních služeb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/>
            <a:r>
              <a:rPr lang="cs-CZ" b="0" u="sng" dirty="0"/>
              <a:t>Očkování chronických pacientů: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Ideálně skrze specializované pracoviště nemocnic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Praktičtí lékaři u osob dispenzarizovaných u PL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Očkovaní místa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/>
            <a:endParaRPr lang="cs-CZ" dirty="0"/>
          </a:p>
          <a:p>
            <a:pPr marL="142875" indent="0">
              <a:defRPr/>
            </a:pPr>
            <a:endParaRPr lang="cs-CZ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4546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>Očkování pacientů specializovaných center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C4F07-AE19-4B40-A783-D797AFE7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88" y="1556792"/>
            <a:ext cx="7514976" cy="4853136"/>
          </a:xfrm>
        </p:spPr>
        <p:txBody>
          <a:bodyPr/>
          <a:lstStyle/>
          <a:p>
            <a:pPr marL="0" indent="0"/>
            <a:r>
              <a:rPr lang="cs-CZ" b="0" dirty="0"/>
              <a:t>Kontext Specializovaná centra (IKEM, ÚHKT, MOU, RÚ, případně specializovaná centra fakultních a krajských nemocnic)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„znají“ své pacienty, umějí je zvát, pacienti jsou zvyklí se svými problémy chodit právě do těchto center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platí, že pokud jsou očkovacím místem, musí používat CRS o CRS se používá pro registraci individuálních zájemců o očkování – tedy osob, které se hlásí samostatně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kromě toho mohou tato specializovaná centra vlastními prostředky zvát dispenzarizované pacienty k očkování i mimo CRS</a:t>
            </a:r>
          </a:p>
          <a:p>
            <a:pPr marL="0" indent="0"/>
            <a:endParaRPr lang="cs-CZ" dirty="0"/>
          </a:p>
          <a:p>
            <a:pPr marL="142875" indent="0">
              <a:defRPr/>
            </a:pPr>
            <a:endParaRPr lang="cs-CZ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5201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D8BBD02-9AD8-4DEF-A744-1148658E1CDC}"/>
              </a:ext>
            </a:extLst>
          </p:cNvPr>
          <p:cNvSpPr/>
          <p:nvPr/>
        </p:nvSpPr>
        <p:spPr>
          <a:xfrm>
            <a:off x="539552" y="5013176"/>
            <a:ext cx="8208912" cy="15121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>Výběr dispenzarizovaných pacientů center k očkování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C4F07-AE19-4B40-A783-D797AFE7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12776"/>
            <a:ext cx="8064896" cy="4997152"/>
          </a:xfrm>
        </p:spPr>
        <p:txBody>
          <a:bodyPr/>
          <a:lstStyle/>
          <a:p>
            <a:pPr marL="0" indent="0"/>
            <a:r>
              <a:rPr lang="cs-CZ" b="0" dirty="0"/>
              <a:t>Specializované centrum za předpokladu dostatku očkovací látky může mimo CRS zvát své dispenzarizované pacienty k očkování.</a:t>
            </a:r>
          </a:p>
          <a:p>
            <a:pPr marL="0" indent="0"/>
            <a:r>
              <a:rPr lang="cs-CZ" b="0" dirty="0"/>
              <a:t> Výběr pacientů k pozvání na očkování se řídí následujícími pravidly: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Specializované centrum vyhodnotí individuální riziko jednotlivých skupin dispenzarizovaných pacientů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V každé fázi očkovací kampaně specializované centrum zve dispenzarizované pacienty, u kterých míra rizika, které pro danou skupinu pacientů představuje případné prodělání nemoci COVID-19, odpovídá míře rizika v dané fázi očkovací kampaně ostatních očkovaných osob.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0" dirty="0"/>
          </a:p>
          <a:p>
            <a:pPr marL="0" indent="0"/>
            <a:r>
              <a:rPr lang="cs-CZ" b="0" dirty="0"/>
              <a:t>Probíhá-li v dané fázi očkování osob 80+, může specializované centrum zvát mimo CRS k očkování své dispenzarizované pacienty, u nichž míra rizika těžkého průběhu nemoci COVID-19 odpovídá míře rizika osob 80+.</a:t>
            </a:r>
          </a:p>
          <a:p>
            <a:pPr marL="142875" indent="0">
              <a:defRPr/>
            </a:pPr>
            <a:endParaRPr lang="cs-CZ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9657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/>
              <a:t>INFORMACE K OČKOVÁNÍ PRAKTICKÝMI LÉKAŘI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C4F07-AE19-4B40-A783-D797AFE7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853136"/>
          </a:xfrm>
        </p:spPr>
        <p:txBody>
          <a:bodyPr/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b="0" dirty="0">
                <a:ea typeface="+mn-ea"/>
              </a:rPr>
              <a:t>V současné době se předpokládá </a:t>
            </a:r>
            <a:r>
              <a:rPr lang="cs-CZ" b="0" u="sng" dirty="0">
                <a:ea typeface="+mn-ea"/>
              </a:rPr>
              <a:t>využití praktických lékařů pouze ve spolupráci s očkovacími místy</a:t>
            </a:r>
            <a:r>
              <a:rPr lang="cs-CZ" b="0" dirty="0">
                <a:ea typeface="+mn-ea"/>
              </a:rPr>
              <a:t>. Očkovací látku poskytne na základě souhlasu krajského koordinátora praktickému lékaři očkovací místo.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b="0" dirty="0">
                <a:ea typeface="+mn-ea"/>
              </a:rPr>
              <a:t>Od 1. 3. 2021  budou praktičtí lékaři povinni využívat CRS </a:t>
            </a:r>
            <a:br>
              <a:rPr lang="cs-CZ" b="0" dirty="0">
                <a:ea typeface="+mn-ea"/>
              </a:rPr>
            </a:br>
            <a:r>
              <a:rPr lang="cs-CZ" b="0" dirty="0">
                <a:ea typeface="+mn-ea"/>
              </a:rPr>
              <a:t>k registraci svých pacientů.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b="0" dirty="0">
                <a:ea typeface="+mn-ea"/>
              </a:rPr>
              <a:t>Zapojení praktických lékařů ve vlastních ordinacích </a:t>
            </a:r>
            <a:br>
              <a:rPr lang="cs-CZ" b="0" dirty="0">
                <a:ea typeface="+mn-ea"/>
              </a:rPr>
            </a:br>
            <a:r>
              <a:rPr lang="cs-CZ" b="0" dirty="0">
                <a:ea typeface="+mn-ea"/>
              </a:rPr>
              <a:t>s přímou distribucí očkovací látky se předpokládá od března 2021 – ordinace určené krajským koordinátorem, resp. zástupcem praktických lékařů v kraji.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b="0" dirty="0">
                <a:highlight>
                  <a:srgbClr val="FFFFFF"/>
                </a:highlight>
                <a:ea typeface="+mn-ea"/>
              </a:rPr>
              <a:t>V návaznosti na výše uvedené bude provedena změna mimořádného opatření </a:t>
            </a:r>
            <a:r>
              <a:rPr lang="cs-CZ" b="0" dirty="0">
                <a:highlight>
                  <a:srgbClr val="FFFFFF"/>
                </a:highlight>
                <a:ea typeface="+mn-ea"/>
              </a:rPr>
              <a:t>čj. MZDR 1596/2021-1/MIN/KAN ze dne 13. ledna 2021.</a:t>
            </a:r>
          </a:p>
          <a:p>
            <a:pPr marL="142875" indent="0">
              <a:defRPr/>
            </a:pPr>
            <a:endParaRPr lang="cs-CZ" dirty="0">
              <a:ea typeface="+mn-ea"/>
            </a:endParaRPr>
          </a:p>
        </p:txBody>
      </p:sp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>INFORMACE K OČKOVÁNÍ IMOBILNÍCH PACIENTŮ, KTEŘÍ SE NEMOHOU SAMI DOSTAVIT DO OČM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C4F07-AE19-4B40-A783-D797AFE7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853136"/>
          </a:xfrm>
        </p:spPr>
        <p:txBody>
          <a:bodyPr/>
          <a:lstStyle/>
          <a:p>
            <a:pPr algn="just"/>
            <a:r>
              <a:rPr lang="cs-CZ" b="0" dirty="0">
                <a:ea typeface="MS PGothic"/>
              </a:rPr>
              <a:t>Očkování bude probíhat:</a:t>
            </a:r>
            <a:endParaRPr lang="cs-CZ" dirty="0"/>
          </a:p>
          <a:p>
            <a:pPr algn="just">
              <a:buFont typeface="Arial" panose="05000000000000000000" pitchFamily="2" charset="2"/>
              <a:buChar char="•"/>
            </a:pPr>
            <a:r>
              <a:rPr lang="cs-CZ" sz="1900" b="0" dirty="0">
                <a:ea typeface="MS PGothic"/>
              </a:rPr>
              <a:t>ideálně prostřednictvím praktických lékařů podle individuálního stavu pacienta</a:t>
            </a:r>
            <a:endParaRPr lang="cs-CZ" sz="1900"/>
          </a:p>
          <a:p>
            <a:pPr algn="just">
              <a:buFont typeface="Arial" panose="05000000000000000000" pitchFamily="2" charset="2"/>
              <a:buChar char="•"/>
            </a:pPr>
            <a:r>
              <a:rPr lang="cs-CZ" sz="1900" b="0" dirty="0">
                <a:ea typeface="MS PGothic"/>
              </a:rPr>
              <a:t>lékař se s pacientem dohodne na nejvhodnějším způsobu očkování</a:t>
            </a:r>
            <a:endParaRPr lang="cs-CZ" sz="1900"/>
          </a:p>
          <a:p>
            <a:pPr algn="just">
              <a:buFont typeface="Arial"/>
              <a:buChar char="•"/>
            </a:pPr>
            <a:r>
              <a:rPr lang="cs-CZ" sz="1900" b="0" dirty="0">
                <a:ea typeface="MS PGothic"/>
              </a:rPr>
              <a:t>mobilní očkovací týmy v současné době očkují osoby v pobytových a lůžkových zařízeních a následně tam, kde se vyskytuje více osob určených k očkování na prostorově omezeném místě (kvůli nárokům očkovací látky na převoz a skladování)</a:t>
            </a:r>
            <a:endParaRPr lang="cs-CZ" sz="1900"/>
          </a:p>
          <a:p>
            <a:pPr algn="just"/>
            <a:endParaRPr lang="cs-CZ" b="0" dirty="0"/>
          </a:p>
          <a:p>
            <a:pPr algn="just"/>
            <a:r>
              <a:rPr lang="cs-CZ" b="0" dirty="0">
                <a:ea typeface="MS PGothic"/>
              </a:rPr>
              <a:t>Očkovací látky dostupné v současné době (</a:t>
            </a:r>
            <a:r>
              <a:rPr lang="cs-CZ" b="0" dirty="0" err="1">
                <a:ea typeface="MS PGothic"/>
              </a:rPr>
              <a:t>Pfizer</a:t>
            </a:r>
            <a:r>
              <a:rPr lang="cs-CZ" b="0" dirty="0">
                <a:ea typeface="MS PGothic"/>
              </a:rPr>
              <a:t>/</a:t>
            </a:r>
            <a:r>
              <a:rPr lang="cs-CZ" b="0" dirty="0" err="1">
                <a:ea typeface="MS PGothic"/>
              </a:rPr>
              <a:t>BioNTech</a:t>
            </a:r>
            <a:r>
              <a:rPr lang="cs-CZ" b="0" dirty="0">
                <a:ea typeface="MS PGothic"/>
              </a:rPr>
              <a:t> a Moderna):</a:t>
            </a:r>
            <a:endParaRPr lang="cs-CZ" b="0" dirty="0"/>
          </a:p>
          <a:p>
            <a:pPr algn="just">
              <a:buFont typeface="Arial" panose="05000000000000000000" pitchFamily="2" charset="2"/>
              <a:buChar char="•"/>
            </a:pPr>
            <a:r>
              <a:rPr lang="cs-CZ" sz="1800" b="0" dirty="0">
                <a:ea typeface="MS PGothic"/>
              </a:rPr>
              <a:t>z logistických důvodů nejsou vhodné pro očkování osob v domácím prostředí</a:t>
            </a:r>
            <a:endParaRPr lang="cs-CZ" sz="1800" b="0"/>
          </a:p>
          <a:p>
            <a:pPr>
              <a:buFont typeface="Arial" panose="05000000000000000000" pitchFamily="2" charset="2"/>
              <a:buChar char="•"/>
            </a:pPr>
            <a:r>
              <a:rPr lang="cs-CZ" sz="1800" b="0" dirty="0">
                <a:ea typeface="MS PGothic"/>
              </a:rPr>
              <a:t>v případě imobilních pacientů, kteří se nemohou dostavit do očkovacího místa, MZ ČR ve shodě se Sdružením praktických lékařů a krajskými koordinátory očkování doporučuje očkování těchto osob v době, kdy budou k dispozici očkovací látky, které nebudou tolik náchylné ke znehodnocení při přepravě a skladování mimo stav hlubokého zmrazení (</a:t>
            </a:r>
            <a:r>
              <a:rPr lang="cs-CZ" sz="1800" b="0" dirty="0" err="1">
                <a:ea typeface="MS PGothic"/>
              </a:rPr>
              <a:t>AstraZeneca</a:t>
            </a:r>
            <a:r>
              <a:rPr lang="cs-CZ" sz="1800" b="0" dirty="0">
                <a:ea typeface="MS PGothic"/>
              </a:rPr>
              <a:t>/Johnson</a:t>
            </a:r>
            <a:r>
              <a:rPr lang="en-US" sz="1800" b="0" dirty="0">
                <a:ea typeface="MS PGothic"/>
              </a:rPr>
              <a:t>&amp;Johnson</a:t>
            </a:r>
            <a:r>
              <a:rPr lang="cs-CZ" sz="1800" b="0" dirty="0">
                <a:ea typeface="MS PGothic"/>
              </a:rPr>
              <a:t>)</a:t>
            </a:r>
            <a:r>
              <a:rPr lang="cs-CZ" sz="1900" b="0" dirty="0">
                <a:ea typeface="MS PGothic"/>
              </a:rPr>
              <a:t> </a:t>
            </a:r>
            <a:endParaRPr lang="cs-CZ" sz="1900" b="0" dirty="0"/>
          </a:p>
          <a:p>
            <a:endParaRPr lang="cs-CZ" sz="1400" dirty="0"/>
          </a:p>
          <a:p>
            <a:pPr marL="142875" indent="0">
              <a:defRPr/>
            </a:pPr>
            <a:endParaRPr lang="cs-CZ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2848087"/>
      </p:ext>
    </p:extLst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>Jak? Informace k očkování a očkovacím látkám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C4F07-AE19-4B40-A783-D797AFE7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82" y="1268760"/>
            <a:ext cx="8208912" cy="4853136"/>
          </a:xfrm>
        </p:spPr>
        <p:txBody>
          <a:bodyPr/>
          <a:lstStyle/>
          <a:p>
            <a:pPr lvl="4">
              <a:buFont typeface="Arial" panose="020B0604020202020204" pitchFamily="34" charset="0"/>
              <a:buChar char="•"/>
            </a:pPr>
            <a:endParaRPr lang="cs-CZ" b="0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/>
            <a:endParaRPr lang="cs-CZ" dirty="0"/>
          </a:p>
          <a:p>
            <a:pPr marL="0" indent="0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704449D-2F2F-45B4-BE8B-779799F216AE}"/>
              </a:ext>
            </a:extLst>
          </p:cNvPr>
          <p:cNvSpPr/>
          <p:nvPr/>
        </p:nvSpPr>
        <p:spPr>
          <a:xfrm>
            <a:off x="534701" y="1551563"/>
            <a:ext cx="77048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3B68"/>
                </a:solidFill>
                <a:latin typeface="Roboto"/>
              </a:rPr>
              <a:t>mRNA</a:t>
            </a:r>
            <a:r>
              <a:rPr lang="cs-CZ" b="1" dirty="0">
                <a:solidFill>
                  <a:srgbClr val="003B68"/>
                </a:solidFill>
                <a:latin typeface="Roboto"/>
              </a:rPr>
              <a:t> vakcíny (</a:t>
            </a:r>
            <a:r>
              <a:rPr lang="cs-CZ" b="1" dirty="0" err="1">
                <a:solidFill>
                  <a:srgbClr val="003B68"/>
                </a:solidFill>
                <a:latin typeface="Roboto"/>
              </a:rPr>
              <a:t>Pfizer</a:t>
            </a:r>
            <a:r>
              <a:rPr lang="cs-CZ" b="1" dirty="0">
                <a:solidFill>
                  <a:srgbClr val="003B68"/>
                </a:solidFill>
                <a:latin typeface="Roboto"/>
              </a:rPr>
              <a:t>/</a:t>
            </a:r>
            <a:r>
              <a:rPr lang="cs-CZ" b="1" dirty="0" err="1">
                <a:solidFill>
                  <a:srgbClr val="003B68"/>
                </a:solidFill>
                <a:latin typeface="Roboto"/>
              </a:rPr>
              <a:t>BioNTech</a:t>
            </a:r>
            <a:r>
              <a:rPr lang="cs-CZ" b="1" dirty="0">
                <a:solidFill>
                  <a:srgbClr val="003B68"/>
                </a:solidFill>
                <a:latin typeface="Roboto"/>
              </a:rPr>
              <a:t>, Moderna, </a:t>
            </a:r>
            <a:r>
              <a:rPr lang="cs-CZ" b="1" dirty="0" err="1">
                <a:solidFill>
                  <a:srgbClr val="003B68"/>
                </a:solidFill>
                <a:latin typeface="Roboto"/>
              </a:rPr>
              <a:t>CureVac</a:t>
            </a:r>
            <a:r>
              <a:rPr lang="cs-CZ" b="1" dirty="0">
                <a:solidFill>
                  <a:srgbClr val="003B68"/>
                </a:solidFill>
                <a:latin typeface="Roboto"/>
              </a:rPr>
              <a:t>):</a:t>
            </a:r>
            <a:r>
              <a:rPr lang="cs-CZ" dirty="0">
                <a:solidFill>
                  <a:srgbClr val="003B68"/>
                </a:solidFill>
                <a:latin typeface="Roboto"/>
              </a:rPr>
              <a:t> Obsahují nosič informace s pokynem pro lidské buňky, aby začaly vytvářet část tzv. </a:t>
            </a:r>
            <a:r>
              <a:rPr lang="cs-CZ" dirty="0" err="1">
                <a:solidFill>
                  <a:srgbClr val="003B68"/>
                </a:solidFill>
                <a:latin typeface="Roboto"/>
              </a:rPr>
              <a:t>spike</a:t>
            </a:r>
            <a:r>
              <a:rPr lang="cs-CZ" dirty="0">
                <a:solidFill>
                  <a:srgbClr val="003B68"/>
                </a:solidFill>
                <a:latin typeface="Roboto"/>
              </a:rPr>
              <a:t> proteinu, který je jedinečný pro </a:t>
            </a:r>
            <a:r>
              <a:rPr lang="cs-CZ" dirty="0" err="1">
                <a:solidFill>
                  <a:srgbClr val="003B68"/>
                </a:solidFill>
                <a:latin typeface="Roboto"/>
              </a:rPr>
              <a:t>koronavir</a:t>
            </a:r>
            <a:r>
              <a:rPr lang="cs-CZ" dirty="0">
                <a:solidFill>
                  <a:srgbClr val="003B68"/>
                </a:solidFill>
                <a:latin typeface="Roboto"/>
              </a:rPr>
              <a:t> způsobující covid-19. To u očkovaného spustí nejen tvorbu protilátek proti covidu-19, ale vyvolá komplexní imunitní odpověď, a tím očkovaného chrání před tímto onemocněním. 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3B68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3B68"/>
                </a:solidFill>
                <a:latin typeface="Roboto"/>
              </a:rPr>
              <a:t>Vakcíny na báze vektorové technologie (</a:t>
            </a:r>
            <a:r>
              <a:rPr lang="cs-CZ" b="1" dirty="0" err="1">
                <a:solidFill>
                  <a:srgbClr val="003B68"/>
                </a:solidFill>
                <a:latin typeface="Roboto"/>
              </a:rPr>
              <a:t>AstraZeneca</a:t>
            </a:r>
            <a:r>
              <a:rPr lang="cs-CZ" b="1" dirty="0">
                <a:solidFill>
                  <a:srgbClr val="003B68"/>
                </a:solidFill>
                <a:latin typeface="Roboto"/>
              </a:rPr>
              <a:t>, </a:t>
            </a:r>
            <a:r>
              <a:rPr lang="cs-CZ" b="1" dirty="0" err="1">
                <a:solidFill>
                  <a:srgbClr val="003B68"/>
                </a:solidFill>
                <a:latin typeface="Roboto"/>
              </a:rPr>
              <a:t>Johnson&amp;Johnson</a:t>
            </a:r>
            <a:r>
              <a:rPr lang="cs-CZ" b="1" dirty="0">
                <a:solidFill>
                  <a:srgbClr val="003B68"/>
                </a:solidFill>
                <a:latin typeface="Roboto"/>
              </a:rPr>
              <a:t>): </a:t>
            </a:r>
            <a:r>
              <a:rPr lang="cs-CZ" dirty="0">
                <a:solidFill>
                  <a:srgbClr val="003B68"/>
                </a:solidFill>
                <a:latin typeface="Roboto"/>
              </a:rPr>
              <a:t>Na vektor – adenovir se připojí genetická informace z </a:t>
            </a:r>
            <a:r>
              <a:rPr lang="cs-CZ" dirty="0" err="1">
                <a:solidFill>
                  <a:srgbClr val="003B68"/>
                </a:solidFill>
                <a:latin typeface="Roboto"/>
              </a:rPr>
              <a:t>koronaviru</a:t>
            </a:r>
            <a:r>
              <a:rPr lang="cs-CZ" dirty="0">
                <a:solidFill>
                  <a:srgbClr val="003B68"/>
                </a:solidFill>
                <a:latin typeface="Roboto"/>
              </a:rPr>
              <a:t>. Tato kombinace vyvolá v těle očkované osoby imunitní odpověď proti </a:t>
            </a:r>
            <a:r>
              <a:rPr lang="cs-CZ" dirty="0" err="1">
                <a:solidFill>
                  <a:srgbClr val="003B68"/>
                </a:solidFill>
                <a:latin typeface="Roboto"/>
              </a:rPr>
              <a:t>koronaviru</a:t>
            </a:r>
            <a:r>
              <a:rPr lang="cs-CZ" dirty="0">
                <a:solidFill>
                  <a:srgbClr val="003B68"/>
                </a:solidFill>
                <a:latin typeface="Roboto"/>
              </a:rPr>
              <a:t> způsobujícímu covid-19.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3B68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3B68"/>
                </a:solidFill>
                <a:latin typeface="Roboto"/>
              </a:rPr>
              <a:t>Vakcína na bázi proteinů (</a:t>
            </a:r>
            <a:r>
              <a:rPr lang="cs-CZ" b="1" dirty="0" err="1">
                <a:solidFill>
                  <a:srgbClr val="003B68"/>
                </a:solidFill>
                <a:latin typeface="Roboto"/>
              </a:rPr>
              <a:t>Sanofi</a:t>
            </a:r>
            <a:r>
              <a:rPr lang="cs-CZ" b="1" dirty="0">
                <a:solidFill>
                  <a:srgbClr val="003B68"/>
                </a:solidFill>
                <a:latin typeface="Roboto"/>
              </a:rPr>
              <a:t> Pasteur (GSK), </a:t>
            </a:r>
            <a:r>
              <a:rPr lang="cs-CZ" b="1" dirty="0" err="1">
                <a:solidFill>
                  <a:srgbClr val="003B68"/>
                </a:solidFill>
                <a:latin typeface="Roboto"/>
              </a:rPr>
              <a:t>Novavax</a:t>
            </a:r>
            <a:r>
              <a:rPr lang="cs-CZ" b="1" dirty="0">
                <a:solidFill>
                  <a:srgbClr val="003B68"/>
                </a:solidFill>
                <a:latin typeface="Roboto"/>
              </a:rPr>
              <a:t>): </a:t>
            </a:r>
            <a:r>
              <a:rPr lang="cs-CZ" dirty="0">
                <a:solidFill>
                  <a:srgbClr val="003B68"/>
                </a:solidFill>
                <a:latin typeface="Roboto"/>
              </a:rPr>
              <a:t>Tato vakcína obsahuje fragmenty bílkoviny, která je pro virus jedinečná. Imunitní systém tuto jedinečnou bílkovinu rozpozná a vytvoří přirozenou obranu proti covidu-19.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03B68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rgbClr val="003B68"/>
                </a:solidFill>
                <a:latin typeface="Roboto"/>
              </a:rPr>
              <a:t>Celovirionové</a:t>
            </a:r>
            <a:r>
              <a:rPr lang="cs-CZ" b="1" dirty="0">
                <a:solidFill>
                  <a:srgbClr val="003B68"/>
                </a:solidFill>
                <a:latin typeface="Roboto"/>
              </a:rPr>
              <a:t> (</a:t>
            </a:r>
            <a:r>
              <a:rPr lang="cs-CZ" b="1" dirty="0" err="1">
                <a:solidFill>
                  <a:srgbClr val="003B68"/>
                </a:solidFill>
                <a:latin typeface="Roboto"/>
              </a:rPr>
              <a:t>atenuované</a:t>
            </a:r>
            <a:r>
              <a:rPr lang="cs-CZ" b="1" dirty="0">
                <a:solidFill>
                  <a:srgbClr val="003B68"/>
                </a:solidFill>
                <a:latin typeface="Roboto"/>
              </a:rPr>
              <a:t>) vakcíny:</a:t>
            </a:r>
            <a:r>
              <a:rPr lang="cs-CZ" dirty="0">
                <a:solidFill>
                  <a:srgbClr val="003B68"/>
                </a:solidFill>
                <a:latin typeface="Roboto"/>
              </a:rPr>
              <a:t> Obsahující buď živé neškodné a nechoroboplodné mikroorganismy nebo usmrcené patogeny a nemohou se tedy po aplikaci vakcíny množit v těle hostitele a tím mu způsobit onemocnění.  </a:t>
            </a:r>
          </a:p>
        </p:txBody>
      </p:sp>
    </p:spTree>
    <p:extLst>
      <p:ext uri="{BB962C8B-B14F-4D97-AF65-F5344CB8AC3E}">
        <p14:creationId xmlns:p14="http://schemas.microsoft.com/office/powerpoint/2010/main" val="180768853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/>
              <a:t>INFORMACE K OČKOVÁNÍ PRAKTICKÝMI LÉKAŘI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C4F07-AE19-4B40-A783-D797AFE7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853136"/>
          </a:xfrm>
        </p:spPr>
        <p:txBody>
          <a:bodyPr/>
          <a:lstStyle/>
          <a:p>
            <a:r>
              <a:rPr lang="cs-CZ" b="0" dirty="0"/>
              <a:t>Očkování populace proti covid-19 v České republice probíhá za prioritizace skupin osob podle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a typeface="MS PGothic"/>
              </a:rPr>
              <a:t>věku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a typeface="MS PGothic"/>
              </a:rPr>
              <a:t>zdravotního stavu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a typeface="MS PGothic"/>
              </a:rPr>
              <a:t>důležitosti jejich povolání pro zabezpečení důležitých funkcí státu 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/>
            <a:r>
              <a:rPr lang="cs-CZ" b="0" dirty="0"/>
              <a:t>Cílem postupu je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zabránění růstu nemocnosti a úmrtnosti ohrožených osob, u kterých je vysoké riziko těžkého průběhu onemocnění (očkování s prioritou podle věku a zdravotního stavu)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zabezpečení stability poskytování zdravotní péče v ČR (očkování s prioritou podle povolání – zdravotníci a osoby podílející se na péči o pacienty)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zabezpečení výkonu základních funkcí státu (očkování s prioritou podle povolání - další důležitá povolání a kritická infrastruktura)</a:t>
            </a:r>
          </a:p>
          <a:p>
            <a:pPr marL="0" indent="0"/>
            <a:endParaRPr lang="cs-CZ" dirty="0"/>
          </a:p>
          <a:p>
            <a:pPr marL="142875" indent="0">
              <a:defRPr/>
            </a:pPr>
            <a:endParaRPr lang="cs-CZ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8677929"/>
      </p:ext>
    </p:extLst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4B7D823-421A-4848-B799-B2D1B2A0B7D6}"/>
              </a:ext>
            </a:extLst>
          </p:cNvPr>
          <p:cNvSpPr/>
          <p:nvPr/>
        </p:nvSpPr>
        <p:spPr bwMode="auto">
          <a:xfrm>
            <a:off x="539552" y="5733256"/>
            <a:ext cx="8136904" cy="105251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>Jak? Informace k očkování a očkovacím látkám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C4F07-AE19-4B40-A783-D797AFE7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82" y="1268760"/>
            <a:ext cx="8208912" cy="4853136"/>
          </a:xfrm>
        </p:spPr>
        <p:txBody>
          <a:bodyPr/>
          <a:lstStyle/>
          <a:p>
            <a:pPr marL="0" indent="0"/>
            <a:r>
              <a:rPr lang="cs-CZ" dirty="0"/>
              <a:t>Informace pro osoby s chronickým onemocněním na COVID.GOV.CZ</a:t>
            </a:r>
          </a:p>
          <a:p>
            <a:pPr marL="0" indent="0"/>
            <a:r>
              <a:rPr lang="cs-CZ" b="0" dirty="0">
                <a:hlinkClick r:id="rId2"/>
              </a:rPr>
              <a:t>Informace pro osoby s chronickým onemocněním · </a:t>
            </a:r>
            <a:r>
              <a:rPr lang="cs-CZ" b="0" dirty="0" err="1">
                <a:hlinkClick r:id="rId2"/>
              </a:rPr>
              <a:t>Covid</a:t>
            </a:r>
            <a:r>
              <a:rPr lang="cs-CZ" b="0" dirty="0">
                <a:hlinkClick r:id="rId2"/>
              </a:rPr>
              <a:t> Portál (gov.cz)</a:t>
            </a:r>
            <a:endParaRPr lang="cs-CZ" b="0" dirty="0"/>
          </a:p>
          <a:p>
            <a:pPr marL="0" indent="0"/>
            <a:endParaRPr lang="cs-CZ" b="0" dirty="0"/>
          </a:p>
          <a:p>
            <a:pPr marL="0" indent="0"/>
            <a:r>
              <a:rPr lang="cs-CZ" dirty="0"/>
              <a:t>Informace včetně odkazů na doporučení odborných společností a pacientských organizací na PACIENTSKEORGANIZACE.MZCR.CZ</a:t>
            </a:r>
          </a:p>
          <a:p>
            <a:pPr marL="0" indent="0"/>
            <a:r>
              <a:rPr lang="cs-CZ" b="0" dirty="0">
                <a:hlinkClick r:id="rId3"/>
              </a:rPr>
              <a:t>Informace o očkování (covid-19) pro chronicky nemocné osoby - Aktuality - Portál pro pacienty a pacientské organizace (mzcr.cz)</a:t>
            </a:r>
            <a:endParaRPr lang="cs-CZ" b="0" dirty="0"/>
          </a:p>
          <a:p>
            <a:pPr marL="0" indent="0"/>
            <a:endParaRPr lang="cs-CZ" b="0" dirty="0"/>
          </a:p>
          <a:p>
            <a:pPr marL="0" indent="0"/>
            <a:r>
              <a:rPr lang="cs-CZ" dirty="0"/>
              <a:t>Webináře pro osoby s chronickým onemocněním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Pacientský hub (webinář s MUDr. Danielem Dražanem, </a:t>
            </a:r>
            <a:r>
              <a:rPr lang="cs-CZ" b="0" dirty="0">
                <a:hlinkClick r:id="rId4"/>
              </a:rPr>
              <a:t>www.pacientskyhub.cz</a:t>
            </a:r>
            <a:endParaRPr lang="cs-CZ" b="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Webináře jednotlivých pacientských organizací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0" dirty="0"/>
          </a:p>
          <a:p>
            <a:pPr marL="0" indent="0"/>
            <a:r>
              <a:rPr lang="cs-CZ" dirty="0"/>
              <a:t>Nadále budeme rádi skrze Pacientský hub a MZ zveřejňovat Vaše informace (pacientských organizací) o doporučeních a pořádaných webinářích.  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0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/>
            <a:endParaRPr lang="cs-CZ" dirty="0"/>
          </a:p>
          <a:p>
            <a:pPr marL="0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562010"/>
      </p:ext>
    </p:extLst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/>
              <a:t>INFORMACE K OČKOVÁNÍ PRAKTICKÝMI LÉKAŘI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C4F07-AE19-4B40-A783-D797AFE7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88" y="1556792"/>
            <a:ext cx="7514976" cy="4853136"/>
          </a:xfrm>
        </p:spPr>
        <p:txBody>
          <a:bodyPr/>
          <a:lstStyle/>
          <a:p>
            <a:pPr marL="0" indent="0"/>
            <a:r>
              <a:rPr lang="cs-CZ" dirty="0"/>
              <a:t>Důležitými faktory při prioritizaci jsou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míra ohrožení jedince z důvodu jeho zdravotnímu stavu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důležitost výkonu jeho povolání pro klíčové funkce státu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míra ohrožení jedince z důvodu pravděpodobnosti a intenzitě vystavení ohrožení nákazou virem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/>
            <a:r>
              <a:rPr lang="cs-CZ" dirty="0"/>
              <a:t>Očkování probíhá ve těchto fázích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b="0" dirty="0"/>
              <a:t>Fáze IA - očkování nejrizikovějších skupin obyvatelstva (odhad prosinec – březen)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b="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Fáze IB - očkování prioritních skupin obyvatelstva (odhad březen – červen)</a:t>
            </a:r>
          </a:p>
          <a:p>
            <a:pPr marL="0" indent="0"/>
            <a:endParaRPr lang="cs-CZ" b="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Fáze II (odhad červen a dál)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/>
            <a:endParaRPr lang="cs-CZ" dirty="0"/>
          </a:p>
          <a:p>
            <a:pPr marL="142875" indent="0">
              <a:defRPr/>
            </a:pPr>
            <a:endParaRPr lang="cs-CZ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7968283"/>
      </p:ext>
    </p:extLst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560444" cy="1052513"/>
          </a:xfrm>
        </p:spPr>
        <p:txBody>
          <a:bodyPr/>
          <a:lstStyle/>
          <a:p>
            <a:r>
              <a:rPr lang="cs-CZ" altLang="cs-CZ" sz="2400" dirty="0"/>
              <a:t>Fáze IA – očkování nejrizikovějších skupin obyvatelstva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C4F07-AE19-4B40-A783-D797AFE7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853136"/>
          </a:xfrm>
        </p:spPr>
        <p:txBody>
          <a:bodyPr/>
          <a:lstStyle/>
          <a:p>
            <a:r>
              <a:rPr lang="cs-CZ" b="0" dirty="0"/>
              <a:t>Cílem fáze IA je zabránění růstu nemocnosti a úmrtnosti u seniorů (80+), seniorů žijících v zařízeních pobytové sociální péče a hospitalizovaných v zařízeních následné a dlouhodobé lůžkové péče a zabezpečení stability poskytování zdravotní péče v České republice. </a:t>
            </a:r>
          </a:p>
          <a:p>
            <a:endParaRPr lang="cs-CZ" dirty="0"/>
          </a:p>
          <a:p>
            <a:r>
              <a:rPr lang="cs-CZ" b="0" dirty="0"/>
              <a:t>Očkováni jsou: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a typeface="MS PGothic"/>
              </a:rPr>
              <a:t>senioři (80+)  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a typeface="MS PGothic"/>
              </a:rPr>
              <a:t>senioři a klienti v určených zařízeních pobytových sociálních služeb a personál o ně pečující;  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a typeface="MS PGothic"/>
              </a:rPr>
              <a:t>osoby hospitalizované v zařízeních následné a dlouhodobé lůžkové péče 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a typeface="MS PGothic"/>
              </a:rPr>
              <a:t>zdravotničtí pracovníci 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a typeface="MS PGothic"/>
              </a:rPr>
              <a:t>osoby podílející se na péči o covid-19 pozitivní osoby a osoby pracující na odběrových místech či s potenciálně infekčním materiálem </a:t>
            </a:r>
            <a:endParaRPr lang="cs-CZ" sz="1800" dirty="0"/>
          </a:p>
          <a:p>
            <a:pPr marL="0" lvl="0" indent="0"/>
            <a:endParaRPr lang="cs-CZ" sz="1800" dirty="0"/>
          </a:p>
          <a:p>
            <a:pPr marL="142875" indent="0">
              <a:defRPr/>
            </a:pPr>
            <a:endParaRPr lang="cs-CZ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9005798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560444" cy="1052513"/>
          </a:xfrm>
        </p:spPr>
        <p:txBody>
          <a:bodyPr/>
          <a:lstStyle/>
          <a:p>
            <a:r>
              <a:rPr lang="cs-CZ" altLang="cs-CZ" sz="2400" dirty="0"/>
              <a:t>Fáze IB – </a:t>
            </a:r>
            <a:r>
              <a:rPr lang="cs-CZ" sz="2400" dirty="0"/>
              <a:t>očkování prioritních skupin obyvatelstva </a:t>
            </a:r>
            <a:endParaRPr lang="cs-CZ" alt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C4F07-AE19-4B40-A783-D797AFE7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853136"/>
          </a:xfrm>
        </p:spPr>
        <p:txBody>
          <a:bodyPr/>
          <a:lstStyle/>
          <a:p>
            <a:r>
              <a:rPr lang="cs-CZ" b="0" dirty="0"/>
              <a:t>Cílem fáze IB je zabránění růstu nemocnosti a úmrtnosti u osob s vysokou pravděpodobností těžkého průběhu onemocnění COVID-19, ochrana osob vykonávajících povolání důležitá pro zachování základních funkcí státu. Ve fázi IB jsou očkovány osoby registrované v CRS, který osobám přiděluje prioritu dle jejich věku, zdravotního stavu a údaji o povolání. </a:t>
            </a:r>
          </a:p>
          <a:p>
            <a:endParaRPr lang="cs-CZ" b="0" dirty="0"/>
          </a:p>
          <a:p>
            <a:r>
              <a:rPr lang="cs-CZ" b="0" dirty="0"/>
              <a:t>Očkováni budou: 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senioři (postupně 65+)  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osoby s chronickým onemocněním, kde lze předpokládat těžký průběh onemocnění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další zaměstnanci sociálních a zdravotních služeb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zaměstnanci kritické infrastruktury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/>
              <a:t>pedagogičtí pracovníci</a:t>
            </a:r>
          </a:p>
          <a:p>
            <a:pPr marL="0" indent="0"/>
            <a:endParaRPr lang="cs-CZ" dirty="0"/>
          </a:p>
          <a:p>
            <a:pPr marL="142875" indent="0">
              <a:defRPr/>
            </a:pPr>
            <a:endParaRPr lang="cs-CZ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262776"/>
      </p:ext>
    </p:extLst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560444" cy="1052513"/>
          </a:xfrm>
        </p:spPr>
        <p:txBody>
          <a:bodyPr/>
          <a:lstStyle/>
          <a:p>
            <a:r>
              <a:rPr lang="cs-CZ" altLang="cs-CZ" sz="2400" dirty="0"/>
              <a:t>Fáze II – </a:t>
            </a:r>
            <a:r>
              <a:rPr lang="cs-CZ" sz="2400" dirty="0"/>
              <a:t>očkování dalších skupin obyvatelstva </a:t>
            </a:r>
            <a:endParaRPr lang="cs-CZ" alt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C4F07-AE19-4B40-A783-D797AFE7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853136"/>
          </a:xfrm>
        </p:spPr>
        <p:txBody>
          <a:bodyPr/>
          <a:lstStyle/>
          <a:p>
            <a:r>
              <a:rPr lang="cs-CZ" b="0" dirty="0"/>
              <a:t>Cílem je zabránění růstu nemocnosti a úmrtnosti ostatní populace České republiky. </a:t>
            </a:r>
          </a:p>
          <a:p>
            <a:endParaRPr lang="cs-CZ" dirty="0"/>
          </a:p>
          <a:p>
            <a:r>
              <a:rPr lang="cs-CZ" dirty="0"/>
              <a:t>Probíhá očkování široké veřejnosti </a:t>
            </a:r>
            <a:r>
              <a:rPr lang="cs-CZ" dirty="0">
                <a:solidFill>
                  <a:srgbClr val="FF0000"/>
                </a:solidFill>
              </a:rPr>
              <a:t>za současné prioritizace osob náležejících do prioritních skupin (vyčteny v 1A a 1B). </a:t>
            </a:r>
          </a:p>
          <a:p>
            <a:br>
              <a:rPr lang="cs-CZ" dirty="0"/>
            </a:br>
            <a:endParaRPr lang="cs-CZ" dirty="0"/>
          </a:p>
          <a:p>
            <a:pPr marL="142875" indent="0">
              <a:defRPr/>
            </a:pPr>
            <a:endParaRPr lang="cs-CZ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4277832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D33DCE9-165C-4820-B7C1-7613B0A28480}"/>
              </a:ext>
            </a:extLst>
          </p:cNvPr>
          <p:cNvSpPr/>
          <p:nvPr/>
        </p:nvSpPr>
        <p:spPr bwMode="auto">
          <a:xfrm>
            <a:off x="611560" y="2996952"/>
            <a:ext cx="7920880" cy="27363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560444" cy="1052513"/>
          </a:xfrm>
        </p:spPr>
        <p:txBody>
          <a:bodyPr/>
          <a:lstStyle/>
          <a:p>
            <a:r>
              <a:rPr lang="cs-CZ" altLang="cs-CZ" sz="2400" dirty="0"/>
              <a:t>Strategie a Metodický pokyn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C4F07-AE19-4B40-A783-D797AFE7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56792"/>
            <a:ext cx="8136904" cy="4853136"/>
          </a:xfrm>
        </p:spPr>
        <p:txBody>
          <a:bodyPr/>
          <a:lstStyle/>
          <a:p>
            <a:r>
              <a:rPr lang="cs-CZ" dirty="0"/>
              <a:t>Základními dokumenty, kterými se očkování v ČR řídí jsou: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Strategie očkování proti covid-19</a:t>
            </a:r>
          </a:p>
          <a:p>
            <a:pPr lvl="1"/>
            <a:r>
              <a:rPr lang="cs-CZ" dirty="0">
                <a:hlinkClick r:id="rId2"/>
              </a:rPr>
              <a:t>Strategie_ockovani_proti_covid-19_aktual_221220.pdf (mzcr.cz)</a:t>
            </a:r>
            <a:endParaRPr lang="cs-CZ" dirty="0"/>
          </a:p>
          <a:p>
            <a:pPr lvl="1"/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Metodický pokyn kampaně očkování</a:t>
            </a:r>
          </a:p>
          <a:p>
            <a:pPr lvl="1"/>
            <a:r>
              <a:rPr lang="cs-CZ" dirty="0">
                <a:hlinkClick r:id="rId3"/>
              </a:rPr>
              <a:t>Metodický pokyn kampaně očkování (Plán provedení) – Ministerstvo zdravotnictví (mzcr.cz)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0" dirty="0"/>
              <a:t>Důležité především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hlavní text dokumentu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Příloha č. 1 „Popis procesu očkování“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Příloha č. 1, Dodatek č. 3 „Prioritizace cílových skupin.</a:t>
            </a:r>
          </a:p>
          <a:p>
            <a:endParaRPr lang="cs-CZ" dirty="0"/>
          </a:p>
          <a:p>
            <a:r>
              <a:rPr lang="cs-CZ" dirty="0"/>
              <a:t>Průběžně aktualizováno podle vývoje situace. </a:t>
            </a:r>
          </a:p>
          <a:p>
            <a:br>
              <a:rPr lang="cs-CZ" dirty="0"/>
            </a:br>
            <a:endParaRPr lang="cs-CZ" dirty="0"/>
          </a:p>
          <a:p>
            <a:pPr marL="142875" indent="0">
              <a:defRPr/>
            </a:pPr>
            <a:endParaRPr lang="cs-CZ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5820669"/>
      </p:ext>
    </p:extLst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/>
              <a:t>Proces očkování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1A94B47-7B5F-4937-8D5B-5CE6699A6C2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3" y="1412776"/>
            <a:ext cx="826645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7495"/>
      </p:ext>
    </p:extLst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EF75AC2-286B-4C01-9BEF-F14823529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560444" cy="1052513"/>
          </a:xfrm>
        </p:spPr>
        <p:txBody>
          <a:bodyPr/>
          <a:lstStyle/>
          <a:p>
            <a:r>
              <a:rPr lang="cs-CZ" altLang="cs-CZ" sz="2400" dirty="0"/>
              <a:t>Fáze 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C4F07-AE19-4B40-A783-D797AFE7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3933056"/>
            <a:ext cx="6696744" cy="2476872"/>
          </a:xfrm>
        </p:spPr>
        <p:txBody>
          <a:bodyPr/>
          <a:lstStyle/>
          <a:p>
            <a:pPr marL="142875" indent="0">
              <a:defRPr/>
            </a:pPr>
            <a:endParaRPr lang="cs-CZ" dirty="0">
              <a:ea typeface="+mn-ea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263D353-CAD3-4098-BF13-0D66D9CDA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284282"/>
              </p:ext>
            </p:extLst>
          </p:nvPr>
        </p:nvGraphicFramePr>
        <p:xfrm>
          <a:off x="647564" y="1484784"/>
          <a:ext cx="7848871" cy="4536506"/>
        </p:xfrm>
        <a:graphic>
          <a:graphicData uri="http://schemas.openxmlformats.org/drawingml/2006/table">
            <a:tbl>
              <a:tblPr/>
              <a:tblGrid>
                <a:gridCol w="481109">
                  <a:extLst>
                    <a:ext uri="{9D8B030D-6E8A-4147-A177-3AD203B41FA5}">
                      <a16:colId xmlns:a16="http://schemas.microsoft.com/office/drawing/2014/main" val="1179371807"/>
                    </a:ext>
                  </a:extLst>
                </a:gridCol>
                <a:gridCol w="727833">
                  <a:extLst>
                    <a:ext uri="{9D8B030D-6E8A-4147-A177-3AD203B41FA5}">
                      <a16:colId xmlns:a16="http://schemas.microsoft.com/office/drawing/2014/main" val="437509138"/>
                    </a:ext>
                  </a:extLst>
                </a:gridCol>
                <a:gridCol w="5279869">
                  <a:extLst>
                    <a:ext uri="{9D8B030D-6E8A-4147-A177-3AD203B41FA5}">
                      <a16:colId xmlns:a16="http://schemas.microsoft.com/office/drawing/2014/main" val="976313980"/>
                    </a:ext>
                  </a:extLst>
                </a:gridCol>
                <a:gridCol w="1360060">
                  <a:extLst>
                    <a:ext uri="{9D8B030D-6E8A-4147-A177-3AD203B41FA5}">
                      <a16:colId xmlns:a16="http://schemas.microsoft.com/office/drawing/2014/main" val="3017909442"/>
                    </a:ext>
                  </a:extLst>
                </a:gridCol>
              </a:tblGrid>
              <a:tr h="34477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Prioritní skupiny očkování</a:t>
                      </a:r>
                    </a:p>
                  </a:txBody>
                  <a:tcPr marL="7684" marR="7684" marT="76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98252"/>
                  </a:ext>
                </a:extLst>
              </a:tr>
              <a:tr h="3719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A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zdravotní stav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klienti domovů pro seniory, domovů se zvláštním režimem, domovů pro osoby se zdravotním postižením a odlehčovací služby v pobytové formě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mimo registraci / 14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566056"/>
                  </a:ext>
                </a:extLst>
              </a:tr>
              <a:tr h="3719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A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zdravotní stav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osoby hospitalizované v zařízeních následné a dlouhodobé lůžkové péče 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mimo registraci / 14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519353"/>
                  </a:ext>
                </a:extLst>
              </a:tr>
              <a:tr h="1814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A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věk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90+ let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49762"/>
                  </a:ext>
                </a:extLst>
              </a:tr>
              <a:tr h="1814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A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věk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85-89 let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811433"/>
                  </a:ext>
                </a:extLst>
              </a:tr>
              <a:tr h="1814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A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věk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80 - 84 let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731577"/>
                  </a:ext>
                </a:extLst>
              </a:tr>
              <a:tr h="3629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A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zdravotničtí pracovníci a osoby podílející se na péči o COVID-19 pozitivní osoby a osoby pracující na odběrových místech či s potenciálně infekčním materiálem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mimo registraci / 11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952900"/>
                  </a:ext>
                </a:extLst>
              </a:tr>
              <a:tr h="181460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zdravotničtí pracovníci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mimo registraci / 11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01061"/>
                  </a:ext>
                </a:extLst>
              </a:tr>
              <a:tr h="5443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studenti lékařský fakult, dobrovolníci, agenturní pracovníci a další osoby podílející se na poskytování zdravotní péče, na péči o COVID-19 pozitivní pacienty a na odběru či zpracování potenciálně infekčního materiálu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mimo registraci / 11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81024"/>
                  </a:ext>
                </a:extLst>
              </a:tr>
              <a:tr h="3629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zaměstnanci orgánů ochrany veřejného zdraví provádějící epidemiologická šetření v ohnisku nákazy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mimo registraci / 11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456063"/>
                  </a:ext>
                </a:extLst>
              </a:tr>
              <a:tr h="3629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zaměstnanci MVČR pracující v uzavřených objektech MVČR se zřízenou karanténou COVID-19 (detenční zařízení)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mimo registraci / 11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79337"/>
                  </a:ext>
                </a:extLst>
              </a:tr>
              <a:tr h="3629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zaměstanci a příslušníci VSČR pracujících ve věznicích s COVID-19 pozitivními vězněnými osobami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mimo registraci / 11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17763"/>
                  </a:ext>
                </a:extLst>
              </a:tr>
              <a:tr h="7258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A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povolání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zaměstnanci domovů pro seniory, domovů se zvláštním režimem, domovů pro osoby se zdravotním postižením a odlehčovacích služeb, kteří přicházejí do přímého kontaktu s uživateli sociálních služeb, příslušníci AČR pomáhající v zařízeních poskytujících pobytové sociální služby</a:t>
                      </a:r>
                    </a:p>
                  </a:txBody>
                  <a:tcPr marL="7684" marR="7684" marT="7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mimo registraci / 11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978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728344"/>
      </p:ext>
    </p:extLst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MZCZ_negativ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ablona_prezentace">
  <a:themeElements>
    <a:clrScheme name="sablona_prezentace 1">
      <a:dk1>
        <a:srgbClr val="003D61"/>
      </a:dk1>
      <a:lt1>
        <a:srgbClr val="FFFFFF"/>
      </a:lt1>
      <a:dk2>
        <a:srgbClr val="FFFFFF"/>
      </a:dk2>
      <a:lt2>
        <a:srgbClr val="858585"/>
      </a:lt2>
      <a:accent1>
        <a:srgbClr val="FDBB30"/>
      </a:accent1>
      <a:accent2>
        <a:srgbClr val="C2CD23"/>
      </a:accent2>
      <a:accent3>
        <a:srgbClr val="FFFFFF"/>
      </a:accent3>
      <a:accent4>
        <a:srgbClr val="003352"/>
      </a:accent4>
      <a:accent5>
        <a:srgbClr val="FEDAAD"/>
      </a:accent5>
      <a:accent6>
        <a:srgbClr val="B0BA1F"/>
      </a:accent6>
      <a:hlink>
        <a:srgbClr val="003D61"/>
      </a:hlink>
      <a:folHlink>
        <a:srgbClr val="858585"/>
      </a:folHlink>
    </a:clrScheme>
    <a:fontScheme name="sablona_prezentace">
      <a:majorFont>
        <a:latin typeface="GillSans"/>
        <a:ea typeface="ＭＳ Ｐゴシック"/>
        <a:cs typeface=""/>
      </a:majorFont>
      <a:minorFont>
        <a:latin typeface="Gill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ablona_prezentace 1">
        <a:dk1>
          <a:srgbClr val="003D61"/>
        </a:dk1>
        <a:lt1>
          <a:srgbClr val="FFFFFF"/>
        </a:lt1>
        <a:dk2>
          <a:srgbClr val="FFFFFF"/>
        </a:dk2>
        <a:lt2>
          <a:srgbClr val="858585"/>
        </a:lt2>
        <a:accent1>
          <a:srgbClr val="FDBB30"/>
        </a:accent1>
        <a:accent2>
          <a:srgbClr val="C2CD23"/>
        </a:accent2>
        <a:accent3>
          <a:srgbClr val="FFFFFF"/>
        </a:accent3>
        <a:accent4>
          <a:srgbClr val="003352"/>
        </a:accent4>
        <a:accent5>
          <a:srgbClr val="FEDAAD"/>
        </a:accent5>
        <a:accent6>
          <a:srgbClr val="B0BA1F"/>
        </a:accent6>
        <a:hlink>
          <a:srgbClr val="003D61"/>
        </a:hlink>
        <a:folHlink>
          <a:srgbClr val="8585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ZCZ_negativ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ZCZ_negativ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ZCZ_negativ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MZCZ_negativ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MZCZ_negativ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MZCZ_negativ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MZCZ_negativ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7301</TotalTime>
  <Words>2491</Words>
  <Application>Microsoft Office PowerPoint</Application>
  <PresentationFormat>Předvádění na obrazovce (4:3)</PresentationFormat>
  <Paragraphs>388</Paragraphs>
  <Slides>20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10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MZCZ_negativ</vt:lpstr>
      <vt:lpstr>MZCZ_negativ2</vt:lpstr>
      <vt:lpstr>2_Office Theme</vt:lpstr>
      <vt:lpstr>1_MZCZ_negativ2</vt:lpstr>
      <vt:lpstr>2_MZCZ_negativ2</vt:lpstr>
      <vt:lpstr>3_MZCZ_negativ2</vt:lpstr>
      <vt:lpstr>4_MZCZ_negativ2</vt:lpstr>
      <vt:lpstr>5_MZCZ_negativ2</vt:lpstr>
      <vt:lpstr>6_MZCZ_negativ2</vt:lpstr>
      <vt:lpstr>sablona_prezentace</vt:lpstr>
      <vt:lpstr>Prezentace aplikace PowerPoint</vt:lpstr>
      <vt:lpstr>INFORMACE K OČKOVÁNÍ PRAKTICKÝMI LÉKAŘI</vt:lpstr>
      <vt:lpstr>INFORMACE K OČKOVÁNÍ PRAKTICKÝMI LÉKAŘI</vt:lpstr>
      <vt:lpstr>Fáze IA – očkování nejrizikovějších skupin obyvatelstva</vt:lpstr>
      <vt:lpstr>Fáze IB – očkování prioritních skupin obyvatelstva </vt:lpstr>
      <vt:lpstr>Fáze II – očkování dalších skupin obyvatelstva </vt:lpstr>
      <vt:lpstr>Strategie a Metodický pokyn</vt:lpstr>
      <vt:lpstr>Proces očkování </vt:lpstr>
      <vt:lpstr>Fáze IA</vt:lpstr>
      <vt:lpstr>Fáze IB</vt:lpstr>
      <vt:lpstr>Prezentace aplikace PowerPoint</vt:lpstr>
      <vt:lpstr>Prezentace aplikace PowerPoint</vt:lpstr>
      <vt:lpstr>Prezentace aplikace PowerPoint</vt:lpstr>
      <vt:lpstr>Kde? </vt:lpstr>
      <vt:lpstr>Očkování pacientů specializovaných center</vt:lpstr>
      <vt:lpstr>Výběr dispenzarizovaných pacientů center k očkování</vt:lpstr>
      <vt:lpstr>INFORMACE K OČKOVÁNÍ PRAKTICKÝMI LÉKAŘI</vt:lpstr>
      <vt:lpstr>INFORMACE K OČKOVÁNÍ IMOBILNÍCH PACIENTŮ, KTEŘÍ SE NEMOHOU SAMI DOSTAVIT DO OČM </vt:lpstr>
      <vt:lpstr>Jak? Informace k očkování a očkovacím látkám</vt:lpstr>
      <vt:lpstr>Jak? Informace k očkování a očkovacím látkám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Čížková Klára Mgr.</dc:creator>
  <cp:lastModifiedBy>Hlaváčová Jana</cp:lastModifiedBy>
  <cp:revision>597</cp:revision>
  <cp:lastPrinted>2020-09-17T12:30:01Z</cp:lastPrinted>
  <dcterms:modified xsi:type="dcterms:W3CDTF">2021-02-10T15:52:07Z</dcterms:modified>
</cp:coreProperties>
</file>