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0" r:id="rId1"/>
    <p:sldMasterId id="2147483671" r:id="rId2"/>
    <p:sldMasterId id="2147483686" r:id="rId3"/>
    <p:sldMasterId id="2147483717" r:id="rId4"/>
    <p:sldMasterId id="2147483729" r:id="rId5"/>
    <p:sldMasterId id="2147483739" r:id="rId6"/>
    <p:sldMasterId id="2147483746" r:id="rId7"/>
    <p:sldMasterId id="2147483801" r:id="rId8"/>
    <p:sldMasterId id="2147483813" r:id="rId9"/>
  </p:sldMasterIdLst>
  <p:notesMasterIdLst>
    <p:notesMasterId r:id="rId21"/>
  </p:notesMasterIdLst>
  <p:handoutMasterIdLst>
    <p:handoutMasterId r:id="rId22"/>
  </p:handoutMasterIdLst>
  <p:sldIdLst>
    <p:sldId id="256" r:id="rId10"/>
    <p:sldId id="670" r:id="rId11"/>
    <p:sldId id="614" r:id="rId12"/>
    <p:sldId id="671" r:id="rId13"/>
    <p:sldId id="672" r:id="rId14"/>
    <p:sldId id="673" r:id="rId15"/>
    <p:sldId id="262" r:id="rId16"/>
    <p:sldId id="263" r:id="rId17"/>
    <p:sldId id="266" r:id="rId18"/>
    <p:sldId id="267" r:id="rId19"/>
    <p:sldId id="470" r:id="rId20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Gill Sans" panose="020B0604020202020204" charset="0"/>
      <p:regular r:id="rId27"/>
      <p:bold r:id="rId28"/>
    </p:embeddedFont>
    <p:embeddedFont>
      <p:font typeface="Gill Sans MT" panose="020B0502020104020203" pitchFamily="34" charset="-18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labá Kateřina" initials="SK" lastIdx="1" clrIdx="0">
    <p:extLst>
      <p:ext uri="{19B8F6BF-5375-455C-9EA6-DF929625EA0E}">
        <p15:presenceInfo xmlns:p15="http://schemas.microsoft.com/office/powerpoint/2012/main" userId="S::slabak@mzcr.cz::ef675c91-b8b6-4595-b377-f4e0a6368e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58"/>
    <a:srgbClr val="003B68"/>
    <a:srgbClr val="7D7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B49A11-FD44-4FDE-B0A0-27E7B85C5078}">
  <a:tblStyle styleId="{98B49A11-FD44-4FDE-B0A0-27E7B85C5078}" styleName="Table_0">
    <a:wholeTbl>
      <a:tcTxStyle b="off" i="off">
        <a:font>
          <a:latin typeface="GillSans"/>
          <a:ea typeface="GillSans"/>
          <a:cs typeface="GillSan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Style>
        <a:tcBdr/>
        <a:fill>
          <a:solidFill>
            <a:srgbClr val="CAECDD"/>
          </a:solidFill>
        </a:fill>
      </a:tcStyle>
    </a:band1H>
    <a:band1V>
      <a:tcStyle>
        <a:tcBdr/>
        <a:fill>
          <a:solidFill>
            <a:srgbClr val="CAECDD"/>
          </a:solidFill>
        </a:fill>
      </a:tcStyle>
    </a:band1V>
    <a:lastCol>
      <a:tcTxStyle b="on" i="off">
        <a:font>
          <a:latin typeface="GillSans"/>
          <a:ea typeface="GillSans"/>
          <a:cs typeface="GillSan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illSans"/>
          <a:ea typeface="GillSans"/>
          <a:cs typeface="GillSan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illSans"/>
          <a:ea typeface="GillSans"/>
          <a:cs typeface="GillSan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illSans"/>
          <a:ea typeface="GillSans"/>
          <a:cs typeface="GillSan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B63E070E-4EE6-439D-BCC3-5389503E0A41}" styleName="Table_1">
    <a:wholeTbl>
      <a:tcTxStyle b="off" i="off">
        <a:font>
          <a:latin typeface="GillSans"/>
          <a:ea typeface="GillSans"/>
          <a:cs typeface="GillSans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/>
          </a:solidFill>
        </a:fill>
      </a:tcStyle>
    </a:band1H>
    <a:band1V>
      <a:tcStyle>
        <a:tcBdr/>
        <a:fill>
          <a:solidFill>
            <a:schemeClr val="accent3"/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illSans"/>
          <a:ea typeface="GillSans"/>
          <a:cs typeface="GillSans"/>
        </a:font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61" autoAdjust="0"/>
    <p:restoredTop sz="96357" autoAdjust="0"/>
  </p:normalViewPr>
  <p:slideViewPr>
    <p:cSldViewPr>
      <p:cViewPr varScale="1">
        <p:scale>
          <a:sx n="114" d="100"/>
          <a:sy n="114" d="100"/>
        </p:scale>
        <p:origin x="187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font" Target="fonts/font4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font" Target="fonts/font3.fntdata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175" cy="4956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958" y="1"/>
            <a:ext cx="2946175" cy="4956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9B4D3-8461-4A78-9D65-0493DC6736A0}" type="datetimeFigureOut">
              <a:rPr lang="cs-CZ" smtClean="0"/>
              <a:t>06.10.2021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9288"/>
            <a:ext cx="2946175" cy="4956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958" y="9429288"/>
            <a:ext cx="2946175" cy="4956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2676C-DE0A-4C4C-AB5F-9D0A6561F5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1641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2"/>
            <a:ext cx="6797675" cy="9926637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4"/>
          <p:cNvSpPr txBox="1"/>
          <p:nvPr/>
        </p:nvSpPr>
        <p:spPr>
          <a:xfrm>
            <a:off x="2" y="0"/>
            <a:ext cx="2946399" cy="496888"/>
          </a:xfrm>
          <a:prstGeom prst="rect">
            <a:avLst/>
          </a:prstGeom>
          <a:noFill/>
          <a:ln>
            <a:noFill/>
          </a:ln>
        </p:spPr>
        <p:txBody>
          <a:bodyPr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5"/>
          <p:cNvSpPr txBox="1"/>
          <p:nvPr/>
        </p:nvSpPr>
        <p:spPr>
          <a:xfrm>
            <a:off x="3851277" y="0"/>
            <a:ext cx="2946399" cy="496888"/>
          </a:xfrm>
          <a:prstGeom prst="rect">
            <a:avLst/>
          </a:prstGeom>
          <a:noFill/>
          <a:ln>
            <a:noFill/>
          </a:ln>
        </p:spPr>
        <p:txBody>
          <a:bodyPr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6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79452" y="4716463"/>
            <a:ext cx="5438775" cy="4465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28575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22860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22860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22860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/>
          <p:nvPr/>
        </p:nvSpPr>
        <p:spPr>
          <a:xfrm>
            <a:off x="2" y="9428162"/>
            <a:ext cx="2946399" cy="496887"/>
          </a:xfrm>
          <a:prstGeom prst="rect">
            <a:avLst/>
          </a:prstGeom>
          <a:noFill/>
          <a:ln>
            <a:noFill/>
          </a:ln>
        </p:spPr>
        <p:txBody>
          <a:bodyPr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3851277" y="9428162"/>
            <a:ext cx="2944813" cy="4953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cs-CZ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854011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3851277" y="9428162"/>
            <a:ext cx="2944813" cy="4953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lang="cs-CZ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79451" y="4716463"/>
            <a:ext cx="5440362" cy="44672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3851277" y="9428162"/>
            <a:ext cx="2944813" cy="4953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cs-CZ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79451" y="4716463"/>
            <a:ext cx="5440362" cy="44672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1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26.1. 2021 - 1. čtení v Poslanecké sněmovně Parlamentu ČR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1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Přijato usnesení - které přikazuje tento návrh k projednání výboru pro zdravotnictví. Návrh zákona byl postoupen k projednání Výboru pro zdravotnictví.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1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Návrh zákona nebyl výborem prozatím projednán, po projednání bude následovat 2. čtení.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cs-CZ" sz="12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1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 ledna 2019, kdy Komise začala pracovat, do dubna 2020 projednala 70 návrhů a změn (doplnění kategorizačního stromu, který je podkladem pro přílohu 3C uvedeného zákona).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1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Zástupci pacientských organizací předložili 15 návrhů. Ke všem dávali svá vyjádření. – info pí Ředinová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013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lang="cs-CZ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2137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lang="cs-CZ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1844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lang="cs-CZ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3406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lang="cs-CZ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1586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sldNum" idx="12"/>
          </p:nvPr>
        </p:nvSpPr>
        <p:spPr>
          <a:xfrm>
            <a:off x="3851281" y="9428164"/>
            <a:ext cx="2944813" cy="4953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lang="cs-CZ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79452" y="4716464"/>
            <a:ext cx="5440362" cy="44672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 rot="5400000">
            <a:off x="2367756" y="465931"/>
            <a:ext cx="4524374" cy="6792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 rot="5400000">
            <a:off x="4115594" y="2213768"/>
            <a:ext cx="6124574" cy="1697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 rot="5400000">
            <a:off x="642938" y="590549"/>
            <a:ext cx="6124574" cy="4943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cs-CZ" smtClean="0"/>
              <a:pPr algn="r">
                <a:buSzPct val="25000"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6347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261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 předlohy.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331946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705350" y="1600200"/>
            <a:ext cx="3321050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na ikonu přidáte obrázek.</a:t>
            </a: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 rot="5400000">
            <a:off x="2367756" y="465931"/>
            <a:ext cx="4524374" cy="6792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 rot="5400000">
            <a:off x="4115594" y="2213768"/>
            <a:ext cx="6124574" cy="1697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 rot="5400000">
            <a:off x="642938" y="590549"/>
            <a:ext cx="6124574" cy="4943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331946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705350" y="1600200"/>
            <a:ext cx="3321050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580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203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594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 rot="5400000">
            <a:off x="2367756" y="465931"/>
            <a:ext cx="4524374" cy="6792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706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331946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705350" y="1600200"/>
            <a:ext cx="3321050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 rot="5400000">
            <a:off x="4115594" y="2213768"/>
            <a:ext cx="6124574" cy="1697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 rot="5400000">
            <a:off x="642938" y="590549"/>
            <a:ext cx="6124574" cy="4943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623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86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455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25022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331946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705350" y="1600200"/>
            <a:ext cx="3321050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64397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80902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82888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 rot="5400000">
            <a:off x="2367756" y="465931"/>
            <a:ext cx="4524374" cy="6792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70038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 rot="5400000">
            <a:off x="4115594" y="2213768"/>
            <a:ext cx="6124574" cy="1697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 rot="5400000">
            <a:off x="642938" y="590549"/>
            <a:ext cx="6124574" cy="4943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829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626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2983129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331946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705350" y="1600200"/>
            <a:ext cx="3321050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76324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46644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71665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 rot="5400000">
            <a:off x="2367756" y="465931"/>
            <a:ext cx="4524374" cy="6792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07793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 rot="5400000">
            <a:off x="4115594" y="2213768"/>
            <a:ext cx="6124574" cy="1697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 rot="5400000">
            <a:off x="642938" y="590549"/>
            <a:ext cx="6124574" cy="4943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51943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2458270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722312" y="4406918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0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233496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233488" y="1600200"/>
            <a:ext cx="331946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705351" y="1600200"/>
            <a:ext cx="3321050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369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2" y="273068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547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792297" y="4800618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2"/>
          </p:nvPr>
        </p:nvSpPr>
        <p:spPr>
          <a:xfrm>
            <a:off x="1792297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792297" y="5367355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030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233496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 rot="5400000">
            <a:off x="2367756" y="465935"/>
            <a:ext cx="4524374" cy="6792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610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 rot="5400000">
            <a:off x="4115594" y="2213777"/>
            <a:ext cx="6124574" cy="1697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 rot="5400000">
            <a:off x="642938" y="590558"/>
            <a:ext cx="6124574" cy="4943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399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36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09984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233496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 rot="5400000">
            <a:off x="2367756" y="465935"/>
            <a:ext cx="4524374" cy="6792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559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 rot="5400000">
            <a:off x="4115594" y="2213777"/>
            <a:ext cx="6124574" cy="1697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 rot="5400000">
            <a:off x="642938" y="590558"/>
            <a:ext cx="6124574" cy="4943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410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38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45251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233496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233488" y="1600200"/>
            <a:ext cx="331946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705351" y="1600200"/>
            <a:ext cx="3321050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68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2" y="273068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663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792297" y="4800618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2"/>
          </p:nvPr>
        </p:nvSpPr>
        <p:spPr>
          <a:xfrm>
            <a:off x="1792297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792297" y="5367355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583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233496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 rot="5400000">
            <a:off x="2367756" y="465935"/>
            <a:ext cx="4524374" cy="6792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576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 rot="5400000">
            <a:off x="4115594" y="2213777"/>
            <a:ext cx="6124574" cy="1697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 rot="5400000">
            <a:off x="642938" y="590558"/>
            <a:ext cx="6124574" cy="4943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044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04817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722312" y="4406918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268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 rot="5400000">
            <a:off x="2367756" y="465931"/>
            <a:ext cx="4524374" cy="6792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 rot="5400000">
            <a:off x="4115594" y="2213768"/>
            <a:ext cx="6124574" cy="1697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 rot="5400000">
            <a:off x="642938" y="590549"/>
            <a:ext cx="6124574" cy="4943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5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-12700" y="1968500"/>
            <a:ext cx="9156699" cy="4889500"/>
          </a:xfrm>
          <a:prstGeom prst="rect">
            <a:avLst/>
          </a:prstGeom>
          <a:solidFill>
            <a:srgbClr val="00325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Shape 1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47700" y="682625"/>
            <a:ext cx="6737349" cy="59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/>
          <p:nvPr/>
        </p:nvSpPr>
        <p:spPr>
          <a:xfrm>
            <a:off x="1220787" y="6245225"/>
            <a:ext cx="1370012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 txBox="1"/>
          <p:nvPr/>
        </p:nvSpPr>
        <p:spPr>
          <a:xfrm>
            <a:off x="2916238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258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3175" y="0"/>
            <a:ext cx="8024813" cy="107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70" name="Shape 70"/>
          <p:cNvSpPr txBox="1"/>
          <p:nvPr/>
        </p:nvSpPr>
        <p:spPr>
          <a:xfrm>
            <a:off x="1233487" y="6110287"/>
            <a:ext cx="1371599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2914650" y="6102350"/>
            <a:ext cx="2895600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cs-CZ" smtClean="0"/>
              <a:pPr algn="r">
                <a:buSzPct val="25000"/>
              </a:pPr>
              <a:t>‹#›</a:t>
            </a:fld>
            <a:endParaRPr lang="cs-CZ" dirty="0"/>
          </a:p>
        </p:txBody>
      </p:sp>
      <p:sp>
        <p:nvSpPr>
          <p:cNvPr id="73" name="Shape 73"/>
          <p:cNvSpPr/>
          <p:nvPr/>
        </p:nvSpPr>
        <p:spPr>
          <a:xfrm>
            <a:off x="8628063" y="558800"/>
            <a:ext cx="522286" cy="52228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8621713" y="0"/>
            <a:ext cx="522286" cy="522288"/>
          </a:xfrm>
          <a:prstGeom prst="rect">
            <a:avLst/>
          </a:prstGeom>
          <a:solidFill>
            <a:srgbClr val="C2CD2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8066088" y="558800"/>
            <a:ext cx="522286" cy="522288"/>
          </a:xfrm>
          <a:prstGeom prst="rect">
            <a:avLst/>
          </a:prstGeom>
          <a:solidFill>
            <a:srgbClr val="003D6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8066088" y="0"/>
            <a:ext cx="522286" cy="522288"/>
          </a:xfrm>
          <a:prstGeom prst="rect">
            <a:avLst/>
          </a:prstGeom>
          <a:solidFill>
            <a:srgbClr val="FDBB3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98" r:id="rId4"/>
    <p:sldLayoutId id="214748382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3175" y="0"/>
            <a:ext cx="8024813" cy="1079499"/>
          </a:xfrm>
          <a:prstGeom prst="rect">
            <a:avLst/>
          </a:prstGeom>
          <a:solidFill>
            <a:srgbClr val="003D6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/>
          <p:nvPr/>
        </p:nvSpPr>
        <p:spPr>
          <a:xfrm>
            <a:off x="1233487" y="6110287"/>
            <a:ext cx="1371599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2914650" y="6102350"/>
            <a:ext cx="2895600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8628063" y="558800"/>
            <a:ext cx="522286" cy="52228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8621713" y="0"/>
            <a:ext cx="522286" cy="522288"/>
          </a:xfrm>
          <a:prstGeom prst="rect">
            <a:avLst/>
          </a:prstGeom>
          <a:solidFill>
            <a:srgbClr val="C2CD2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8066088" y="558800"/>
            <a:ext cx="522286" cy="522288"/>
          </a:xfrm>
          <a:prstGeom prst="rect">
            <a:avLst/>
          </a:prstGeom>
          <a:solidFill>
            <a:srgbClr val="003D6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8066088" y="0"/>
            <a:ext cx="522286" cy="522288"/>
          </a:xfrm>
          <a:prstGeom prst="rect">
            <a:avLst/>
          </a:prstGeom>
          <a:solidFill>
            <a:srgbClr val="FDBB3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1341437"/>
            <a:ext cx="892174" cy="551656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258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3175" y="0"/>
            <a:ext cx="8024813" cy="107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70" name="Shape 70"/>
          <p:cNvSpPr txBox="1"/>
          <p:nvPr/>
        </p:nvSpPr>
        <p:spPr>
          <a:xfrm>
            <a:off x="1233487" y="6110287"/>
            <a:ext cx="1371599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2914650" y="6102350"/>
            <a:ext cx="2895600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3" name="Shape 73"/>
          <p:cNvSpPr/>
          <p:nvPr/>
        </p:nvSpPr>
        <p:spPr>
          <a:xfrm>
            <a:off x="8628063" y="558800"/>
            <a:ext cx="522286" cy="52228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4" name="Shape 74"/>
          <p:cNvSpPr/>
          <p:nvPr/>
        </p:nvSpPr>
        <p:spPr>
          <a:xfrm>
            <a:off x="8621713" y="0"/>
            <a:ext cx="522286" cy="522288"/>
          </a:xfrm>
          <a:prstGeom prst="rect">
            <a:avLst/>
          </a:prstGeom>
          <a:solidFill>
            <a:srgbClr val="C2CD2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5" name="Shape 75"/>
          <p:cNvSpPr/>
          <p:nvPr/>
        </p:nvSpPr>
        <p:spPr>
          <a:xfrm>
            <a:off x="8066088" y="558800"/>
            <a:ext cx="522286" cy="522288"/>
          </a:xfrm>
          <a:prstGeom prst="rect">
            <a:avLst/>
          </a:prstGeom>
          <a:solidFill>
            <a:srgbClr val="003D6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6" name="Shape 76"/>
          <p:cNvSpPr/>
          <p:nvPr/>
        </p:nvSpPr>
        <p:spPr>
          <a:xfrm>
            <a:off x="8066088" y="0"/>
            <a:ext cx="522286" cy="522288"/>
          </a:xfrm>
          <a:prstGeom prst="rect">
            <a:avLst/>
          </a:prstGeom>
          <a:solidFill>
            <a:srgbClr val="FDBB3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4192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258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3175" y="0"/>
            <a:ext cx="8024813" cy="107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70" name="Shape 70"/>
          <p:cNvSpPr txBox="1"/>
          <p:nvPr/>
        </p:nvSpPr>
        <p:spPr>
          <a:xfrm>
            <a:off x="1233487" y="6110287"/>
            <a:ext cx="1371599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2914650" y="6102350"/>
            <a:ext cx="2895600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3" name="Shape 73"/>
          <p:cNvSpPr/>
          <p:nvPr/>
        </p:nvSpPr>
        <p:spPr>
          <a:xfrm>
            <a:off x="8628063" y="558800"/>
            <a:ext cx="522286" cy="52228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4" name="Shape 74"/>
          <p:cNvSpPr/>
          <p:nvPr/>
        </p:nvSpPr>
        <p:spPr>
          <a:xfrm>
            <a:off x="8621713" y="0"/>
            <a:ext cx="522286" cy="522288"/>
          </a:xfrm>
          <a:prstGeom prst="rect">
            <a:avLst/>
          </a:prstGeom>
          <a:solidFill>
            <a:srgbClr val="C2CD2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5" name="Shape 75"/>
          <p:cNvSpPr/>
          <p:nvPr/>
        </p:nvSpPr>
        <p:spPr>
          <a:xfrm>
            <a:off x="8066088" y="558800"/>
            <a:ext cx="522286" cy="522288"/>
          </a:xfrm>
          <a:prstGeom prst="rect">
            <a:avLst/>
          </a:prstGeom>
          <a:solidFill>
            <a:srgbClr val="003D6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6" name="Shape 76"/>
          <p:cNvSpPr/>
          <p:nvPr/>
        </p:nvSpPr>
        <p:spPr>
          <a:xfrm>
            <a:off x="8066088" y="0"/>
            <a:ext cx="522286" cy="522288"/>
          </a:xfrm>
          <a:prstGeom prst="rect">
            <a:avLst/>
          </a:prstGeom>
          <a:solidFill>
            <a:srgbClr val="FDBB3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1135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258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3175" y="0"/>
            <a:ext cx="8024813" cy="107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70" name="Shape 70"/>
          <p:cNvSpPr txBox="1"/>
          <p:nvPr/>
        </p:nvSpPr>
        <p:spPr>
          <a:xfrm>
            <a:off x="1233487" y="6110287"/>
            <a:ext cx="1371599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2914650" y="6102350"/>
            <a:ext cx="2895600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3" name="Shape 73"/>
          <p:cNvSpPr/>
          <p:nvPr/>
        </p:nvSpPr>
        <p:spPr>
          <a:xfrm>
            <a:off x="8628063" y="558800"/>
            <a:ext cx="522286" cy="52228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4" name="Shape 74"/>
          <p:cNvSpPr/>
          <p:nvPr/>
        </p:nvSpPr>
        <p:spPr>
          <a:xfrm>
            <a:off x="8621713" y="0"/>
            <a:ext cx="522286" cy="522288"/>
          </a:xfrm>
          <a:prstGeom prst="rect">
            <a:avLst/>
          </a:prstGeom>
          <a:solidFill>
            <a:srgbClr val="C2CD2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5" name="Shape 75"/>
          <p:cNvSpPr/>
          <p:nvPr/>
        </p:nvSpPr>
        <p:spPr>
          <a:xfrm>
            <a:off x="8066088" y="558800"/>
            <a:ext cx="522286" cy="522288"/>
          </a:xfrm>
          <a:prstGeom prst="rect">
            <a:avLst/>
          </a:prstGeom>
          <a:solidFill>
            <a:srgbClr val="003D6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6" name="Shape 76"/>
          <p:cNvSpPr/>
          <p:nvPr/>
        </p:nvSpPr>
        <p:spPr>
          <a:xfrm>
            <a:off x="8066088" y="0"/>
            <a:ext cx="522286" cy="522288"/>
          </a:xfrm>
          <a:prstGeom prst="rect">
            <a:avLst/>
          </a:prstGeom>
          <a:solidFill>
            <a:srgbClr val="FDBB3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0000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258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3184" y="18"/>
            <a:ext cx="8024813" cy="107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233496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233496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70" name="Shape 70"/>
          <p:cNvSpPr txBox="1"/>
          <p:nvPr/>
        </p:nvSpPr>
        <p:spPr>
          <a:xfrm>
            <a:off x="1233496" y="6110305"/>
            <a:ext cx="1371599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2914650" y="6102368"/>
            <a:ext cx="2895600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3" name="Shape 73"/>
          <p:cNvSpPr/>
          <p:nvPr/>
        </p:nvSpPr>
        <p:spPr>
          <a:xfrm>
            <a:off x="8628063" y="558800"/>
            <a:ext cx="522286" cy="52228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4" name="Shape 74"/>
          <p:cNvSpPr/>
          <p:nvPr/>
        </p:nvSpPr>
        <p:spPr>
          <a:xfrm>
            <a:off x="8621715" y="0"/>
            <a:ext cx="522286" cy="522288"/>
          </a:xfrm>
          <a:prstGeom prst="rect">
            <a:avLst/>
          </a:prstGeom>
          <a:solidFill>
            <a:srgbClr val="C2CD2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5" name="Shape 75"/>
          <p:cNvSpPr/>
          <p:nvPr/>
        </p:nvSpPr>
        <p:spPr>
          <a:xfrm>
            <a:off x="8066088" y="558800"/>
            <a:ext cx="522286" cy="522288"/>
          </a:xfrm>
          <a:prstGeom prst="rect">
            <a:avLst/>
          </a:prstGeom>
          <a:solidFill>
            <a:srgbClr val="003D6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6" name="Shape 76"/>
          <p:cNvSpPr/>
          <p:nvPr/>
        </p:nvSpPr>
        <p:spPr>
          <a:xfrm>
            <a:off x="8066088" y="0"/>
            <a:ext cx="522286" cy="522288"/>
          </a:xfrm>
          <a:prstGeom prst="rect">
            <a:avLst/>
          </a:prstGeom>
          <a:solidFill>
            <a:srgbClr val="FDBB3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237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258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3184" y="18"/>
            <a:ext cx="8024813" cy="107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233496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233496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70" name="Shape 70"/>
          <p:cNvSpPr txBox="1"/>
          <p:nvPr/>
        </p:nvSpPr>
        <p:spPr>
          <a:xfrm>
            <a:off x="1233496" y="6110305"/>
            <a:ext cx="1371599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2914650" y="6102368"/>
            <a:ext cx="2895600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8628063" y="558800"/>
            <a:ext cx="522286" cy="52228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8621715" y="0"/>
            <a:ext cx="522286" cy="522288"/>
          </a:xfrm>
          <a:prstGeom prst="rect">
            <a:avLst/>
          </a:prstGeom>
          <a:solidFill>
            <a:srgbClr val="C2CD2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8066088" y="558800"/>
            <a:ext cx="522286" cy="522288"/>
          </a:xfrm>
          <a:prstGeom prst="rect">
            <a:avLst/>
          </a:prstGeom>
          <a:solidFill>
            <a:srgbClr val="003D6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8066088" y="0"/>
            <a:ext cx="522286" cy="522288"/>
          </a:xfrm>
          <a:prstGeom prst="rect">
            <a:avLst/>
          </a:prstGeom>
          <a:solidFill>
            <a:srgbClr val="FDBB3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8549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258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3184" y="18"/>
            <a:ext cx="8024813" cy="107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233496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233496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70" name="Shape 70"/>
          <p:cNvSpPr txBox="1"/>
          <p:nvPr/>
        </p:nvSpPr>
        <p:spPr>
          <a:xfrm>
            <a:off x="1233496" y="6110305"/>
            <a:ext cx="1371599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2914650" y="6102368"/>
            <a:ext cx="2895600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3" name="Shape 73"/>
          <p:cNvSpPr/>
          <p:nvPr/>
        </p:nvSpPr>
        <p:spPr>
          <a:xfrm>
            <a:off x="8628063" y="558800"/>
            <a:ext cx="522286" cy="52228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4" name="Shape 74"/>
          <p:cNvSpPr/>
          <p:nvPr/>
        </p:nvSpPr>
        <p:spPr>
          <a:xfrm>
            <a:off x="8621715" y="0"/>
            <a:ext cx="522286" cy="522288"/>
          </a:xfrm>
          <a:prstGeom prst="rect">
            <a:avLst/>
          </a:prstGeom>
          <a:solidFill>
            <a:srgbClr val="C2CD2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5" name="Shape 75"/>
          <p:cNvSpPr/>
          <p:nvPr/>
        </p:nvSpPr>
        <p:spPr>
          <a:xfrm>
            <a:off x="8066088" y="558800"/>
            <a:ext cx="522286" cy="522288"/>
          </a:xfrm>
          <a:prstGeom prst="rect">
            <a:avLst/>
          </a:prstGeom>
          <a:solidFill>
            <a:srgbClr val="003D6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6" name="Shape 76"/>
          <p:cNvSpPr/>
          <p:nvPr/>
        </p:nvSpPr>
        <p:spPr>
          <a:xfrm>
            <a:off x="8066088" y="0"/>
            <a:ext cx="522286" cy="522288"/>
          </a:xfrm>
          <a:prstGeom prst="rect">
            <a:avLst/>
          </a:prstGeom>
          <a:solidFill>
            <a:srgbClr val="FDBB3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5231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20" r:id="rId6"/>
    <p:sldLayoutId id="214748382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ropacienty@mzcr.cz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971600" y="2204864"/>
            <a:ext cx="7705477" cy="23042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l-PL" sz="3600" b="1" dirty="0">
                <a:solidFill>
                  <a:schemeClr val="lt1"/>
                </a:solidFill>
                <a:latin typeface="+mj-lt"/>
                <a:cs typeface="Calibri" panose="020F0502020204030204" pitchFamily="34" charset="0"/>
              </a:rPr>
              <a:t>Novinky z Ministerstva zdravotnictví ČR</a:t>
            </a:r>
          </a:p>
          <a:p>
            <a:pPr lvl="0" algn="ctr">
              <a:buSzPct val="25000"/>
            </a:pPr>
            <a:endParaRPr lang="pl-PL" sz="3600" b="1" dirty="0">
              <a:solidFill>
                <a:schemeClr val="lt1"/>
              </a:solidFill>
              <a:latin typeface="+mj-lt"/>
              <a:cs typeface="Calibri" panose="020F0502020204030204" pitchFamily="34" charset="0"/>
            </a:endParaRPr>
          </a:p>
          <a:p>
            <a:pPr lvl="0" algn="ctr">
              <a:buSzPct val="25000"/>
            </a:pPr>
            <a:r>
              <a:rPr lang="pl-PL" sz="3600" b="1" dirty="0">
                <a:solidFill>
                  <a:schemeClr val="lt1"/>
                </a:solidFill>
                <a:latin typeface="+mj-lt"/>
                <a:cs typeface="Calibri" panose="020F0502020204030204" pitchFamily="34" charset="0"/>
              </a:rPr>
              <a:t>Oddělení podpory práv pacientů </a:t>
            </a:r>
          </a:p>
          <a:p>
            <a:pPr lvl="0" algn="ctr">
              <a:buSzPct val="25000"/>
            </a:pPr>
            <a:endParaRPr lang="pl-PL" sz="3600" b="1" dirty="0">
              <a:solidFill>
                <a:schemeClr val="lt1"/>
              </a:solidFill>
              <a:latin typeface="+mj-lt"/>
              <a:cs typeface="Calibri" panose="020F0502020204030204" pitchFamily="34" charset="0"/>
            </a:endParaRPr>
          </a:p>
          <a:p>
            <a:pPr lvl="0" algn="ctr">
              <a:buSzPct val="25000"/>
            </a:pPr>
            <a:r>
              <a:rPr lang="pl-PL" sz="3600" dirty="0">
                <a:solidFill>
                  <a:schemeClr val="lt1"/>
                </a:solidFill>
                <a:latin typeface="+mj-lt"/>
                <a:cs typeface="Calibri" panose="020F0502020204030204" pitchFamily="34" charset="0"/>
              </a:rPr>
              <a:t>6. 10. 2021</a:t>
            </a:r>
          </a:p>
          <a:p>
            <a:pPr lvl="0" algn="ctr">
              <a:buSzPct val="25000"/>
            </a:pPr>
            <a:endParaRPr lang="pl-PL" sz="2000" dirty="0">
              <a:solidFill>
                <a:srgbClr val="FFFFFF"/>
              </a:solidFill>
              <a:latin typeface="+mj-lt"/>
              <a:cs typeface="Calibri" panose="020F0502020204030204" pitchFamily="34" charset="0"/>
            </a:endParaRPr>
          </a:p>
          <a:p>
            <a:pPr lvl="0" algn="ctr">
              <a:buSzPct val="25000"/>
            </a:pPr>
            <a:endParaRPr lang="pl-PL" sz="2000" dirty="0">
              <a:solidFill>
                <a:srgbClr val="FFFFFF"/>
              </a:solidFill>
              <a:latin typeface="+mj-lt"/>
              <a:cs typeface="Calibri" panose="020F0502020204030204" pitchFamily="34" charset="0"/>
            </a:endParaRPr>
          </a:p>
          <a:p>
            <a:pPr lvl="0" algn="ctr"/>
            <a:endParaRPr lang="pl-PL" sz="2000" b="1" dirty="0">
              <a:solidFill>
                <a:srgbClr val="FFFFFF"/>
              </a:solidFill>
              <a:latin typeface="Gill Sans MT" panose="020B0502020104020203" pitchFamily="34" charset="-18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98C0BFC-0C29-46B5-B958-CF6928C18B79}"/>
              </a:ext>
            </a:extLst>
          </p:cNvPr>
          <p:cNvSpPr/>
          <p:nvPr/>
        </p:nvSpPr>
        <p:spPr>
          <a:xfrm>
            <a:off x="1441701" y="1879419"/>
            <a:ext cx="64786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6947"/>
            <a:r>
              <a:rPr lang="cs-CZ" sz="1200" dirty="0">
                <a:solidFill>
                  <a:schemeClr val="bg1"/>
                </a:solidFill>
                <a:latin typeface="+mn-lt"/>
              </a:rPr>
              <a:t> 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1AB9242-78F3-477F-AA8D-9BDF82B830D7}"/>
              </a:ext>
            </a:extLst>
          </p:cNvPr>
          <p:cNvSpPr/>
          <p:nvPr/>
        </p:nvSpPr>
        <p:spPr>
          <a:xfrm>
            <a:off x="383722" y="1754815"/>
            <a:ext cx="7633606" cy="3631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07000"/>
              </a:lnSpc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účelem umožnění komunikace mezi členem Pacientské rady a jeho nominující či jinou pacientskou organizací byla nově upravena mlčenlivost členů tak, že se povinnost nevztahuje na konzultace potřebné k plnění funkce člena Rady, a to v rámci </a:t>
            </a:r>
            <a:r>
              <a:rPr lang="cs-CZ" sz="24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pacientské organizace, která jej nominovala, a dále pacientské organizace, plnící podmínky čl. 4 odst. 2 tohoto Statutu, se kterou za tímto účelem uzavře člen Rady spolu s Ministerstvem zdravotnictví memorandum o spolupráci.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2F43C548-32AA-40B2-AF83-77FB8F351259}"/>
              </a:ext>
            </a:extLst>
          </p:cNvPr>
          <p:cNvSpPr txBox="1">
            <a:spLocks/>
          </p:cNvSpPr>
          <p:nvPr/>
        </p:nvSpPr>
        <p:spPr>
          <a:xfrm>
            <a:off x="393971" y="946136"/>
            <a:ext cx="7390589" cy="728237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>
              <a:buClrTx/>
              <a:defRPr/>
            </a:pPr>
            <a:r>
              <a:rPr lang="cs-CZ" sz="2100" dirty="0">
                <a:solidFill>
                  <a:srgbClr val="003258"/>
                </a:solidFill>
                <a:latin typeface="Arial"/>
              </a:rPr>
              <a:t>Další formy spolupráce s pacientskými organizacemi</a:t>
            </a:r>
            <a:endParaRPr lang="cs-CZ" sz="1500" dirty="0">
              <a:solidFill>
                <a:srgbClr val="003258"/>
              </a:solidFill>
              <a:latin typeface="Arial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F825140-87A8-40CE-A0E7-65CBA46FB31A}"/>
              </a:ext>
            </a:extLst>
          </p:cNvPr>
          <p:cNvSpPr/>
          <p:nvPr/>
        </p:nvSpPr>
        <p:spPr>
          <a:xfrm>
            <a:off x="467544" y="341602"/>
            <a:ext cx="7920372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003B68"/>
                </a:solidFill>
              </a:rPr>
              <a:t>3. Výběrové řízení do Pacientské rady ministra zdravotnictví IV</a:t>
            </a:r>
          </a:p>
        </p:txBody>
      </p:sp>
    </p:spTree>
    <p:extLst>
      <p:ext uri="{BB962C8B-B14F-4D97-AF65-F5344CB8AC3E}">
        <p14:creationId xmlns:p14="http://schemas.microsoft.com/office/powerpoint/2010/main" val="199242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/>
          <p:nvPr/>
        </p:nvSpPr>
        <p:spPr>
          <a:xfrm>
            <a:off x="539552" y="1052736"/>
            <a:ext cx="8317879" cy="11521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cs-CZ" sz="3600" b="1" dirty="0">
              <a:solidFill>
                <a:srgbClr val="FFFFFF"/>
              </a:solidFill>
              <a:latin typeface="+mj-lt"/>
              <a:sym typeface="Arial"/>
            </a:endParaRPr>
          </a:p>
        </p:txBody>
      </p:sp>
      <p:sp>
        <p:nvSpPr>
          <p:cNvPr id="408" name="Shape 408"/>
          <p:cNvSpPr txBox="1"/>
          <p:nvPr/>
        </p:nvSpPr>
        <p:spPr>
          <a:xfrm>
            <a:off x="1567134" y="2492896"/>
            <a:ext cx="6262714" cy="7967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04800" marR="0" lvl="0" indent="-304800" algn="ctr" rtl="0"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lang="cs-CZ" sz="3200" b="1" u="sng" dirty="0">
                <a:solidFill>
                  <a:srgbClr val="FFC000"/>
                </a:solidFill>
                <a:latin typeface="+mj-lt"/>
              </a:rPr>
              <a:t>p</a:t>
            </a:r>
            <a:r>
              <a:rPr lang="cs-CZ" sz="3200" b="1" u="sng" dirty="0">
                <a:solidFill>
                  <a:srgbClr val="FFC000"/>
                </a:solidFill>
                <a:latin typeface="+mj-lt"/>
                <a:sym typeface="Arial"/>
              </a:rPr>
              <a:t>acientskeorganizace.mzcr.cz</a:t>
            </a:r>
          </a:p>
          <a:p>
            <a:pPr marL="304800" marR="0" lvl="0" indent="-304800" algn="ctr" rtl="0">
              <a:spcBef>
                <a:spcPts val="600"/>
              </a:spcBef>
              <a:spcAft>
                <a:spcPts val="0"/>
              </a:spcAft>
              <a:buSzPct val="25000"/>
              <a:buNone/>
            </a:pPr>
            <a:endParaRPr lang="cs-CZ" sz="3200" b="1" u="sng" dirty="0">
              <a:solidFill>
                <a:srgbClr val="FFC000"/>
              </a:solidFill>
              <a:latin typeface="Gill Sans MT" panose="020B0502020104020203" pitchFamily="34" charset="-18"/>
            </a:endParaRPr>
          </a:p>
          <a:p>
            <a:pPr marL="304800" marR="0" lvl="0" indent="-304800" algn="ctr" rtl="0">
              <a:spcBef>
                <a:spcPts val="600"/>
              </a:spcBef>
              <a:spcAft>
                <a:spcPts val="0"/>
              </a:spcAft>
              <a:buNone/>
            </a:pPr>
            <a:endParaRPr sz="2400" dirty="0">
              <a:solidFill>
                <a:schemeClr val="accent4">
                  <a:lumMod val="40000"/>
                  <a:lumOff val="60000"/>
                </a:schemeClr>
              </a:solidFill>
              <a:latin typeface="Gill Sans MT" panose="020B0502020104020203" pitchFamily="34" charset="-18"/>
              <a:sym typeface="Arial"/>
            </a:endParaRPr>
          </a:p>
          <a:p>
            <a:pPr marL="304800" marR="0" lvl="0" indent="-304800" algn="ctr" rtl="0">
              <a:spcBef>
                <a:spcPts val="600"/>
              </a:spcBef>
              <a:spcAft>
                <a:spcPts val="0"/>
              </a:spcAft>
              <a:buNone/>
            </a:pPr>
            <a:endParaRPr sz="2400" dirty="0">
              <a:solidFill>
                <a:schemeClr val="accent4">
                  <a:lumMod val="40000"/>
                  <a:lumOff val="60000"/>
                </a:schemeClr>
              </a:solidFill>
              <a:latin typeface="Gill Sans MT" panose="020B0502020104020203" pitchFamily="34" charset="-18"/>
              <a:sym typeface="Arial"/>
            </a:endParaRPr>
          </a:p>
          <a:p>
            <a:pPr marL="304800" marR="0" lvl="0" indent="-304800" algn="ctr" rtl="0">
              <a:spcBef>
                <a:spcPts val="600"/>
              </a:spcBef>
              <a:spcAft>
                <a:spcPts val="0"/>
              </a:spcAft>
              <a:buNone/>
            </a:pPr>
            <a:endParaRPr sz="800" dirty="0">
              <a:solidFill>
                <a:schemeClr val="accent4">
                  <a:lumMod val="40000"/>
                  <a:lumOff val="60000"/>
                </a:schemeClr>
              </a:solidFill>
              <a:latin typeface="Gill Sans MT" panose="020B0502020104020203" pitchFamily="34" charset="-18"/>
              <a:sym typeface="Arial"/>
            </a:endParaRPr>
          </a:p>
          <a:p>
            <a:pPr marL="304800" marR="0" lvl="0" indent="-304800" algn="ctr" rtl="0">
              <a:spcBef>
                <a:spcPts val="600"/>
              </a:spcBef>
              <a:spcAft>
                <a:spcPts val="0"/>
              </a:spcAft>
              <a:buNone/>
            </a:pPr>
            <a:endParaRPr sz="2400" dirty="0">
              <a:solidFill>
                <a:schemeClr val="accent4">
                  <a:lumMod val="40000"/>
                  <a:lumOff val="60000"/>
                </a:schemeClr>
              </a:solidFill>
              <a:latin typeface="Gill Sans MT" panose="020B0502020104020203" pitchFamily="34" charset="-18"/>
              <a:sym typeface="Arial"/>
            </a:endParaRPr>
          </a:p>
        </p:txBody>
      </p:sp>
      <p:sp>
        <p:nvSpPr>
          <p:cNvPr id="4" name="Shape 407"/>
          <p:cNvSpPr txBox="1"/>
          <p:nvPr/>
        </p:nvSpPr>
        <p:spPr>
          <a:xfrm>
            <a:off x="539552" y="1916832"/>
            <a:ext cx="8696611" cy="11521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2800" b="1" dirty="0">
                <a:solidFill>
                  <a:srgbClr val="FFFFFF"/>
                </a:solidFill>
                <a:latin typeface="+mj-lt"/>
                <a:sym typeface="Arial"/>
              </a:rPr>
              <a:t>Více informací na: </a:t>
            </a:r>
          </a:p>
        </p:txBody>
      </p:sp>
      <p:sp>
        <p:nvSpPr>
          <p:cNvPr id="2" name="Obdélník 1"/>
          <p:cNvSpPr/>
          <p:nvPr/>
        </p:nvSpPr>
        <p:spPr>
          <a:xfrm>
            <a:off x="538776" y="3647367"/>
            <a:ext cx="78097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25000"/>
            </a:pPr>
            <a:r>
              <a:rPr lang="cs-CZ" sz="2800" b="1" dirty="0">
                <a:solidFill>
                  <a:srgbClr val="FFFFFF"/>
                </a:solidFill>
                <a:latin typeface="+mj-lt"/>
              </a:rPr>
              <a:t>Kontaktujte nás na:</a:t>
            </a:r>
          </a:p>
          <a:p>
            <a:pPr>
              <a:buSzPct val="25000"/>
            </a:pPr>
            <a:r>
              <a:rPr lang="cs-CZ" sz="3200" b="1" dirty="0">
                <a:solidFill>
                  <a:srgbClr val="FFC000"/>
                </a:solidFill>
                <a:latin typeface="+mj-lt"/>
              </a:rPr>
              <a:t>          propacienty@mzcr.cz </a:t>
            </a:r>
          </a:p>
        </p:txBody>
      </p:sp>
    </p:spTree>
    <p:extLst>
      <p:ext uri="{BB962C8B-B14F-4D97-AF65-F5344CB8AC3E}">
        <p14:creationId xmlns:p14="http://schemas.microsoft.com/office/powerpoint/2010/main" val="291121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7460A4-43A5-4131-B8C9-BFBDC2627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-11293"/>
            <a:ext cx="7429128" cy="1050924"/>
          </a:xfrm>
        </p:spPr>
        <p:txBody>
          <a:bodyPr/>
          <a:lstStyle/>
          <a:p>
            <a:r>
              <a:rPr lang="cs-CZ" sz="1800" dirty="0">
                <a:solidFill>
                  <a:srgbClr val="002060"/>
                </a:solidFill>
                <a:latin typeface="+mj-lt"/>
              </a:rPr>
              <a:t>Novinky z Ministerstva zdravotnictví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E67CE4-4EA1-4C22-B12D-C905E542871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2</a:t>
            </a:fld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355753C-40F3-4595-BBA9-CF06006676DF}"/>
              </a:ext>
            </a:extLst>
          </p:cNvPr>
          <p:cNvSpPr/>
          <p:nvPr/>
        </p:nvSpPr>
        <p:spPr>
          <a:xfrm>
            <a:off x="611560" y="1772816"/>
            <a:ext cx="76348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>
                <a:solidFill>
                  <a:schemeClr val="bg1"/>
                </a:solidFill>
              </a:rPr>
              <a:t>Implementace novely zákona o veřejném zdravotním pojištění</a:t>
            </a:r>
          </a:p>
          <a:p>
            <a:pPr marL="457200" indent="-457200">
              <a:buFont typeface="+mj-lt"/>
              <a:buAutoNum type="arabicPeriod"/>
            </a:pPr>
            <a:endParaRPr lang="cs-CZ" sz="2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solidFill>
                  <a:schemeClr val="bg1"/>
                </a:solidFill>
              </a:rPr>
              <a:t>Zákon o elektronizaci zdravotnictví</a:t>
            </a:r>
          </a:p>
          <a:p>
            <a:pPr marL="457200" indent="-457200">
              <a:buFont typeface="+mj-lt"/>
              <a:buAutoNum type="arabicPeriod"/>
            </a:pPr>
            <a:endParaRPr lang="cs-CZ" sz="2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solidFill>
                  <a:schemeClr val="bg1"/>
                </a:solidFill>
              </a:rPr>
              <a:t>Výběrové řízení do Pacientské rady ministra zdravotnictví</a:t>
            </a:r>
          </a:p>
        </p:txBody>
      </p:sp>
    </p:spTree>
    <p:extLst>
      <p:ext uri="{BB962C8B-B14F-4D97-AF65-F5344CB8AC3E}">
        <p14:creationId xmlns:p14="http://schemas.microsoft.com/office/powerpoint/2010/main" val="864878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43">
            <a:extLst>
              <a:ext uri="{FF2B5EF4-FFF2-40B4-BE49-F238E27FC236}">
                <a16:creationId xmlns:a16="http://schemas.microsoft.com/office/drawing/2014/main" id="{5854B841-B0E1-4EA1-8747-BC354B37A183}"/>
              </a:ext>
            </a:extLst>
          </p:cNvPr>
          <p:cNvSpPr txBox="1"/>
          <p:nvPr/>
        </p:nvSpPr>
        <p:spPr>
          <a:xfrm>
            <a:off x="467544" y="332656"/>
            <a:ext cx="7272808" cy="735546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buSzPct val="25000"/>
            </a:pPr>
            <a:r>
              <a:rPr lang="cs-CZ" sz="1800" b="1" dirty="0">
                <a:solidFill>
                  <a:srgbClr val="002060"/>
                </a:solidFill>
                <a:latin typeface="+mj-lt"/>
              </a:rPr>
              <a:t>1. Implementace novely zákona o veřejném zdravotním pojištění</a:t>
            </a:r>
            <a:endParaRPr lang="cs-CZ" sz="1100" b="1" dirty="0">
              <a:solidFill>
                <a:srgbClr val="FFFFFF"/>
              </a:solidFill>
            </a:endParaRPr>
          </a:p>
          <a:p>
            <a:pPr algn="ctr">
              <a:buSzPct val="25000"/>
            </a:pPr>
            <a:r>
              <a:rPr lang="cs-CZ" sz="2100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F77017B3-A603-4030-BD66-092600C1558B}"/>
              </a:ext>
            </a:extLst>
          </p:cNvPr>
          <p:cNvSpPr/>
          <p:nvPr/>
        </p:nvSpPr>
        <p:spPr>
          <a:xfrm>
            <a:off x="671710" y="1484784"/>
            <a:ext cx="7800580" cy="4724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FFFFFF"/>
                </a:solidFill>
              </a:rPr>
              <a:t>schválena Poslaneckou sněmovnou po vrácení Senátem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FFFFFF"/>
                </a:solidFill>
              </a:rPr>
              <a:t>podpis prezidenta 27. 10. 2021, čekáme na vyhlášení ve sbírce zákonů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FFFFFF"/>
                </a:solidFill>
              </a:rPr>
              <a:t>účinnost k 1. 1. 2022 (až na výjimky)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FFFFFF"/>
                </a:solidFill>
              </a:rPr>
              <a:t>MZ nyní pracuje na </a:t>
            </a:r>
            <a:r>
              <a:rPr lang="cs-CZ" sz="1600" dirty="0">
                <a:solidFill>
                  <a:srgbClr val="FFC000"/>
                </a:solidFill>
              </a:rPr>
              <a:t>implementaci</a:t>
            </a:r>
            <a:r>
              <a:rPr lang="cs-CZ" sz="1600" dirty="0">
                <a:solidFill>
                  <a:srgbClr val="FFFF00"/>
                </a:solidFill>
              </a:rPr>
              <a:t> </a:t>
            </a:r>
            <a:r>
              <a:rPr lang="cs-CZ" sz="1600" dirty="0">
                <a:solidFill>
                  <a:srgbClr val="FFFFFF"/>
                </a:solidFill>
              </a:rPr>
              <a:t>novely zákona a </a:t>
            </a:r>
            <a:r>
              <a:rPr lang="cs-CZ" sz="1600" dirty="0">
                <a:solidFill>
                  <a:srgbClr val="FFC000"/>
                </a:solidFill>
              </a:rPr>
              <a:t>metodice</a:t>
            </a:r>
            <a:r>
              <a:rPr lang="cs-CZ" sz="1600" dirty="0">
                <a:solidFill>
                  <a:srgbClr val="FFFF00"/>
                </a:solidFill>
              </a:rPr>
              <a:t> </a:t>
            </a:r>
            <a:r>
              <a:rPr lang="cs-CZ" sz="1600" dirty="0">
                <a:solidFill>
                  <a:srgbClr val="FFFFFF"/>
                </a:solidFill>
              </a:rPr>
              <a:t>k poradnímu orgánu</a:t>
            </a:r>
          </a:p>
          <a:p>
            <a:pPr marL="285750" indent="-285750">
              <a:buFontTx/>
              <a:buChar char="-"/>
            </a:pPr>
            <a:endParaRPr lang="cs-CZ" sz="1600" dirty="0">
              <a:solidFill>
                <a:srgbClr val="FFFFFF"/>
              </a:solidFill>
            </a:endParaRPr>
          </a:p>
          <a:p>
            <a:endParaRPr lang="cs-CZ" sz="1600" b="1" dirty="0">
              <a:solidFill>
                <a:srgbClr val="FFFFFF"/>
              </a:solidFill>
            </a:endParaRPr>
          </a:p>
          <a:p>
            <a:r>
              <a:rPr lang="cs-CZ" sz="1600" b="1" dirty="0">
                <a:solidFill>
                  <a:srgbClr val="FFFFFF"/>
                </a:solidFill>
              </a:rPr>
              <a:t>Co je obsahem</a:t>
            </a:r>
            <a:r>
              <a:rPr lang="cs-CZ" sz="1600" dirty="0">
                <a:solidFill>
                  <a:srgbClr val="FFFFFF"/>
                </a:solidFill>
              </a:rPr>
              <a:t>: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FFFFFF"/>
                </a:solidFill>
              </a:rPr>
              <a:t>úprava procesu vstupu </a:t>
            </a:r>
            <a:r>
              <a:rPr lang="cs-CZ" sz="1600" dirty="0">
                <a:solidFill>
                  <a:srgbClr val="FFC000"/>
                </a:solidFill>
              </a:rPr>
              <a:t>inovativních léčiv a léčiv pro léčbu vzácných onemocnění (VILP a </a:t>
            </a:r>
            <a:r>
              <a:rPr lang="cs-CZ" sz="1600" dirty="0" err="1">
                <a:solidFill>
                  <a:srgbClr val="FFC000"/>
                </a:solidFill>
              </a:rPr>
              <a:t>Orphan</a:t>
            </a:r>
            <a:r>
              <a:rPr lang="cs-CZ" sz="1600" dirty="0">
                <a:solidFill>
                  <a:srgbClr val="FFC000"/>
                </a:solidFill>
              </a:rPr>
              <a:t>) </a:t>
            </a:r>
            <a:r>
              <a:rPr lang="cs-CZ" sz="1600" dirty="0">
                <a:solidFill>
                  <a:srgbClr val="FFFFFF"/>
                </a:solidFill>
              </a:rPr>
              <a:t>do systému veřejného zdravotního pojištění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FFFFFF"/>
                </a:solidFill>
              </a:rPr>
              <a:t>úprava procesu, ve kterém se rozhoduje o </a:t>
            </a:r>
            <a:r>
              <a:rPr lang="cs-CZ" sz="1600" dirty="0">
                <a:solidFill>
                  <a:srgbClr val="FFC000"/>
                </a:solidFill>
              </a:rPr>
              <a:t>nároku pojištěnce na poskytnutí zdravotních služeb dle § 16 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FFFFFF"/>
                </a:solidFill>
              </a:rPr>
              <a:t>úprava úhradové regulace </a:t>
            </a:r>
            <a:r>
              <a:rPr lang="cs-CZ" sz="1600" dirty="0">
                <a:solidFill>
                  <a:srgbClr val="FFC000"/>
                </a:solidFill>
              </a:rPr>
              <a:t>zdravotnických prostředků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FFFFFF"/>
                </a:solidFill>
              </a:rPr>
              <a:t>úprava úhradové regulace </a:t>
            </a:r>
            <a:r>
              <a:rPr lang="cs-CZ" sz="1600" dirty="0">
                <a:solidFill>
                  <a:srgbClr val="FFC000"/>
                </a:solidFill>
              </a:rPr>
              <a:t>ortodontických výkonů a stomatologických a ortodontických výrobků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FFC000"/>
                </a:solidFill>
              </a:rPr>
              <a:t>definice pacientské organizace pro účast v procesech daných zákonem</a:t>
            </a:r>
          </a:p>
        </p:txBody>
      </p:sp>
    </p:spTree>
    <p:extLst>
      <p:ext uri="{BB962C8B-B14F-4D97-AF65-F5344CB8AC3E}">
        <p14:creationId xmlns:p14="http://schemas.microsoft.com/office/powerpoint/2010/main" val="1924205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7460A4-43A5-4131-B8C9-BFBDC2627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7573144" cy="790276"/>
          </a:xfrm>
        </p:spPr>
        <p:txBody>
          <a:bodyPr/>
          <a:lstStyle/>
          <a:p>
            <a:r>
              <a:rPr lang="cs-CZ" sz="1800" dirty="0">
                <a:solidFill>
                  <a:srgbClr val="002060"/>
                </a:solidFill>
                <a:latin typeface="+mj-lt"/>
              </a:rPr>
              <a:t>2. Zákon o elektronizaci zdravotnictví</a:t>
            </a:r>
            <a:br>
              <a:rPr lang="cs-CZ" sz="1800" dirty="0">
                <a:solidFill>
                  <a:srgbClr val="002060"/>
                </a:solidFill>
                <a:latin typeface="+mj-lt"/>
              </a:rPr>
            </a:br>
            <a:endParaRPr lang="cs-CZ" sz="1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E67CE4-4EA1-4C22-B12D-C905E542871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4</a:t>
            </a:fld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B8C9D37-C323-4F51-9E23-69CBCC4E15C8}"/>
              </a:ext>
            </a:extLst>
          </p:cNvPr>
          <p:cNvSpPr/>
          <p:nvPr/>
        </p:nvSpPr>
        <p:spPr>
          <a:xfrm>
            <a:off x="611560" y="1556792"/>
            <a:ext cx="7920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FFC000"/>
                </a:solidFill>
              </a:rPr>
              <a:t>základní právní rámec</a:t>
            </a:r>
            <a:r>
              <a:rPr lang="cs-CZ" sz="1600" dirty="0">
                <a:solidFill>
                  <a:schemeClr val="bg1"/>
                </a:solidFill>
              </a:rPr>
              <a:t>, na který budou moci být navázány další služby v oblasti elektronického zdravotnictví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</a:rPr>
              <a:t>obsahuje </a:t>
            </a:r>
            <a:r>
              <a:rPr lang="cs-CZ" sz="1600" dirty="0">
                <a:solidFill>
                  <a:srgbClr val="FFC000"/>
                </a:solidFill>
              </a:rPr>
              <a:t>základní infrastrukturu elektronizace zdravotnictví</a:t>
            </a:r>
            <a:r>
              <a:rPr lang="cs-CZ" sz="1600" dirty="0">
                <a:solidFill>
                  <a:schemeClr val="bg1"/>
                </a:solidFill>
              </a:rPr>
              <a:t>, právně definované role a odpovědnosti subjektů v systému elektronického zdravotnictví a definice s tím souvisejících pojmů, standardů komunikace, pravidel sdílení či předávání zdravotnické dokumentace</a:t>
            </a:r>
          </a:p>
          <a:p>
            <a:endParaRPr lang="cs-CZ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</a:rPr>
              <a:t>pacientům bude umožněn přístup k jejich údajům prostřednictvím </a:t>
            </a:r>
            <a:r>
              <a:rPr lang="cs-CZ" sz="1600" dirty="0">
                <a:solidFill>
                  <a:srgbClr val="FFC000"/>
                </a:solidFill>
              </a:rPr>
              <a:t>Portálu elektronického zdravotnictví</a:t>
            </a:r>
            <a:r>
              <a:rPr lang="cs-CZ" sz="1600" dirty="0">
                <a:solidFill>
                  <a:schemeClr val="bg1"/>
                </a:solidFill>
              </a:rPr>
              <a:t>, kde naleznou nabídku služeb elektronického zdravotnictví a webové a mobilní aplikace.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</a:rPr>
              <a:t>Návrh zákona nezavádí žádné centralizované úložiště zdravotnické dokumentace nebo dat o zdravotním stavu pacienta, ale </a:t>
            </a:r>
            <a:r>
              <a:rPr lang="cs-CZ" sz="1600" dirty="0">
                <a:solidFill>
                  <a:srgbClr val="FFC000"/>
                </a:solidFill>
              </a:rPr>
              <a:t>umožňuje bezpečné předávání zdravotnické dokumentace nebo jejích částí mezi poskytovateli zdravotních služeb nebo mezi poskytovatelem a zdravotní pojišťovnou. </a:t>
            </a:r>
          </a:p>
        </p:txBody>
      </p:sp>
    </p:spTree>
    <p:extLst>
      <p:ext uri="{BB962C8B-B14F-4D97-AF65-F5344CB8AC3E}">
        <p14:creationId xmlns:p14="http://schemas.microsoft.com/office/powerpoint/2010/main" val="2768481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7460A4-43A5-4131-B8C9-BFBDC2627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7573144" cy="790276"/>
          </a:xfrm>
        </p:spPr>
        <p:txBody>
          <a:bodyPr/>
          <a:lstStyle/>
          <a:p>
            <a:r>
              <a:rPr lang="cs-CZ" sz="1800" dirty="0">
                <a:solidFill>
                  <a:srgbClr val="002060"/>
                </a:solidFill>
                <a:latin typeface="+mj-lt"/>
              </a:rPr>
              <a:t>2. Zákon o elektronizaci zdravotnictví II</a:t>
            </a:r>
            <a:br>
              <a:rPr lang="cs-CZ" sz="1800" dirty="0">
                <a:solidFill>
                  <a:srgbClr val="002060"/>
                </a:solidFill>
                <a:latin typeface="+mj-lt"/>
              </a:rPr>
            </a:br>
            <a:endParaRPr lang="cs-CZ" sz="1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E67CE4-4EA1-4C22-B12D-C905E542871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5</a:t>
            </a:fld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B8C9D37-C323-4F51-9E23-69CBCC4E15C8}"/>
              </a:ext>
            </a:extLst>
          </p:cNvPr>
          <p:cNvSpPr/>
          <p:nvPr/>
        </p:nvSpPr>
        <p:spPr>
          <a:xfrm>
            <a:off x="611560" y="1556792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FFC000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BCDCAC0-FA54-4867-9E48-664EBF1E47E9}"/>
              </a:ext>
            </a:extLst>
          </p:cNvPr>
          <p:cNvSpPr/>
          <p:nvPr/>
        </p:nvSpPr>
        <p:spPr>
          <a:xfrm>
            <a:off x="467544" y="1412776"/>
            <a:ext cx="7920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Roboto"/>
              </a:rPr>
              <a:t>Zákon o elektronizaci zavádí nový informační systém veřejné správy – </a:t>
            </a:r>
            <a:r>
              <a:rPr lang="cs-CZ" sz="1600" b="1" dirty="0">
                <a:solidFill>
                  <a:schemeClr val="bg1"/>
                </a:solidFill>
                <a:latin typeface="Roboto"/>
              </a:rPr>
              <a:t>Integrované datové rozhraní. </a:t>
            </a:r>
            <a:endParaRPr lang="cs-CZ" sz="1600" dirty="0">
              <a:solidFill>
                <a:schemeClr val="bg1"/>
              </a:solidFill>
              <a:latin typeface="Roboto"/>
            </a:endParaRPr>
          </a:p>
          <a:p>
            <a:endParaRPr lang="cs-CZ" sz="1600" dirty="0">
              <a:solidFill>
                <a:schemeClr val="bg1"/>
              </a:solidFill>
              <a:latin typeface="Roboto"/>
            </a:endParaRPr>
          </a:p>
          <a:p>
            <a:r>
              <a:rPr lang="cs-CZ" sz="1600" b="1" dirty="0">
                <a:solidFill>
                  <a:schemeClr val="bg1"/>
                </a:solidFill>
              </a:rPr>
              <a:t>Ministerstvo zdravotnictví zřídí součásti Integrovaného datového rozhraní k </a:t>
            </a:r>
            <a:br>
              <a:rPr lang="cs-CZ" sz="1600" b="1" dirty="0">
                <a:solidFill>
                  <a:schemeClr val="bg1"/>
                </a:solidFill>
              </a:rPr>
            </a:br>
            <a:r>
              <a:rPr lang="cs-CZ" sz="1600" b="1" dirty="0">
                <a:solidFill>
                  <a:schemeClr val="bg1"/>
                </a:solidFill>
              </a:rPr>
              <a:t>1. lednu 2023.</a:t>
            </a:r>
            <a:endParaRPr lang="cs-CZ" sz="1600" dirty="0">
              <a:solidFill>
                <a:schemeClr val="bg1"/>
              </a:solidFill>
              <a:latin typeface="Roboto"/>
            </a:endParaRPr>
          </a:p>
          <a:p>
            <a:endParaRPr lang="cs-CZ" sz="1600" dirty="0">
              <a:solidFill>
                <a:schemeClr val="bg1"/>
              </a:solidFill>
              <a:latin typeface="Roboto"/>
            </a:endParaRPr>
          </a:p>
          <a:p>
            <a:r>
              <a:rPr lang="cs-CZ" sz="1600" dirty="0">
                <a:solidFill>
                  <a:schemeClr val="bg1"/>
                </a:solidFill>
                <a:latin typeface="Roboto"/>
              </a:rPr>
              <a:t>Integrované datové rozhraní je tvořeno:</a:t>
            </a:r>
          </a:p>
          <a:p>
            <a:endParaRPr lang="cs-CZ" sz="1600" dirty="0">
              <a:solidFill>
                <a:schemeClr val="bg1"/>
              </a:solidFill>
              <a:latin typeface="Roboto"/>
            </a:endParaRPr>
          </a:p>
          <a:p>
            <a:pPr>
              <a:buFont typeface="+mj-lt"/>
              <a:buAutoNum type="arabicPeriod"/>
            </a:pPr>
            <a:r>
              <a:rPr lang="cs-CZ" sz="1600" b="1" dirty="0">
                <a:solidFill>
                  <a:srgbClr val="FFC000"/>
                </a:solidFill>
                <a:latin typeface="Roboto"/>
              </a:rPr>
              <a:t>kmenovými zdravotnickými registry:</a:t>
            </a:r>
            <a:endParaRPr lang="cs-CZ" sz="1600" dirty="0">
              <a:solidFill>
                <a:srgbClr val="FFC000"/>
              </a:solidFill>
              <a:latin typeface="Roboto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cs-CZ" sz="1600" dirty="0">
                <a:solidFill>
                  <a:schemeClr val="bg1"/>
                </a:solidFill>
                <a:latin typeface="inherit"/>
              </a:rPr>
              <a:t>účel: ztotožnění a jednoznačná identifikace pacienta a zdravotnického pracovníka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sz="1600" b="1" dirty="0">
                <a:solidFill>
                  <a:schemeClr val="bg1"/>
                </a:solidFill>
                <a:latin typeface="inherit"/>
              </a:rPr>
              <a:t>kmenový registr poskytovatelů zdravotních služeb</a:t>
            </a:r>
            <a:endParaRPr lang="cs-CZ" sz="1600" dirty="0">
              <a:solidFill>
                <a:schemeClr val="bg1"/>
              </a:solidFill>
              <a:latin typeface="inherit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cs-CZ" sz="1600" b="1" dirty="0">
                <a:solidFill>
                  <a:schemeClr val="bg1"/>
                </a:solidFill>
                <a:latin typeface="inherit"/>
              </a:rPr>
              <a:t>kmenový registr zdravotnických pracovníků</a:t>
            </a:r>
            <a:endParaRPr lang="cs-CZ" sz="1600" dirty="0">
              <a:solidFill>
                <a:schemeClr val="bg1"/>
              </a:solidFill>
              <a:latin typeface="inherit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cs-CZ" sz="1600" b="1" dirty="0">
                <a:solidFill>
                  <a:schemeClr val="bg1"/>
                </a:solidFill>
                <a:latin typeface="inherit"/>
              </a:rPr>
              <a:t>kmenový registr pacientů</a:t>
            </a:r>
            <a:endParaRPr lang="cs-CZ" sz="1600" dirty="0">
              <a:solidFill>
                <a:schemeClr val="bg1"/>
              </a:solidFill>
              <a:latin typeface="inherit"/>
            </a:endParaRPr>
          </a:p>
          <a:p>
            <a:pPr marL="1143000" lvl="2" indent="-228600">
              <a:buFont typeface="+mj-lt"/>
              <a:buAutoNum type="arabicPeriod"/>
            </a:pPr>
            <a:r>
              <a:rPr lang="cs-CZ" sz="1600" dirty="0">
                <a:solidFill>
                  <a:schemeClr val="bg1"/>
                </a:solidFill>
                <a:latin typeface="inherit"/>
              </a:rPr>
              <a:t>identifikátor, RČ, jméno a příjmení, adresa pobytu, identifikační číslo registrujícího poskytovatele zdravotních služeb, kontakt, datum a místo narození, datum úmrtí, preferovaný jazyk, pohlaví, zdravotní pojišťovna, svéprávnost, zákonný zástupce</a:t>
            </a:r>
          </a:p>
          <a:p>
            <a:pPr>
              <a:buFont typeface="+mj-lt"/>
              <a:buAutoNum type="arabicPeriod"/>
            </a:pPr>
            <a:r>
              <a:rPr lang="cs-CZ" sz="1600" b="1" dirty="0">
                <a:solidFill>
                  <a:srgbClr val="FFC000"/>
                </a:solidFill>
                <a:latin typeface="Roboto"/>
              </a:rPr>
              <a:t>službami vytvářející důvěru</a:t>
            </a:r>
            <a:endParaRPr lang="cs-CZ" sz="1600" dirty="0">
              <a:solidFill>
                <a:srgbClr val="FFC000"/>
              </a:solidFill>
              <a:latin typeface="Roboto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cs-CZ" sz="1600" dirty="0">
                <a:solidFill>
                  <a:schemeClr val="bg1"/>
                </a:solidFill>
                <a:latin typeface="inherit"/>
              </a:rPr>
              <a:t>elektronická časová razítka, elektronické pečetě, elektronický podpis, přístupové certifikáty</a:t>
            </a:r>
          </a:p>
        </p:txBody>
      </p:sp>
    </p:spTree>
    <p:extLst>
      <p:ext uri="{BB962C8B-B14F-4D97-AF65-F5344CB8AC3E}">
        <p14:creationId xmlns:p14="http://schemas.microsoft.com/office/powerpoint/2010/main" val="2131880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7460A4-43A5-4131-B8C9-BFBDC2627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7573144" cy="790276"/>
          </a:xfrm>
        </p:spPr>
        <p:txBody>
          <a:bodyPr/>
          <a:lstStyle/>
          <a:p>
            <a:r>
              <a:rPr lang="cs-CZ" sz="1800" dirty="0">
                <a:solidFill>
                  <a:srgbClr val="002060"/>
                </a:solidFill>
                <a:latin typeface="+mj-lt"/>
              </a:rPr>
              <a:t>2. Zákon o elektronizaci zdravotnictví II</a:t>
            </a:r>
            <a:br>
              <a:rPr lang="cs-CZ" sz="1800" dirty="0">
                <a:solidFill>
                  <a:srgbClr val="002060"/>
                </a:solidFill>
                <a:latin typeface="+mj-lt"/>
              </a:rPr>
            </a:br>
            <a:endParaRPr lang="cs-CZ" sz="1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E67CE4-4EA1-4C22-B12D-C905E542871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6</a:t>
            </a:fld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B8C9D37-C323-4F51-9E23-69CBCC4E15C8}"/>
              </a:ext>
            </a:extLst>
          </p:cNvPr>
          <p:cNvSpPr/>
          <p:nvPr/>
        </p:nvSpPr>
        <p:spPr>
          <a:xfrm>
            <a:off x="395536" y="1229514"/>
            <a:ext cx="813690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FFC000"/>
                </a:solidFill>
              </a:rPr>
              <a:t>3. centrálními službami elektronického zdravotnictví</a:t>
            </a:r>
            <a:endParaRPr lang="cs-CZ" sz="1600" dirty="0">
              <a:solidFill>
                <a:srgbClr val="FFC000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bg1"/>
                </a:solidFill>
              </a:rPr>
              <a:t>nahlížení na údaje v kmenových registrech</a:t>
            </a:r>
            <a:endParaRPr lang="cs-CZ" sz="1600" dirty="0">
              <a:solidFill>
                <a:schemeClr val="bg1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bg1"/>
                </a:solidFill>
              </a:rPr>
              <a:t>zápisy do registrů</a:t>
            </a:r>
            <a:endParaRPr lang="cs-CZ" sz="1600" dirty="0">
              <a:solidFill>
                <a:schemeClr val="bg1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bg1"/>
                </a:solidFill>
              </a:rPr>
              <a:t>výměnná síť</a:t>
            </a:r>
            <a:endParaRPr lang="cs-CZ" sz="1600" dirty="0">
              <a:solidFill>
                <a:schemeClr val="bg1"/>
              </a:solidFill>
            </a:endParaRPr>
          </a:p>
          <a:p>
            <a:pPr lvl="7"/>
            <a:r>
              <a:rPr lang="cs-CZ" sz="1600" dirty="0">
                <a:solidFill>
                  <a:schemeClr val="bg1"/>
                </a:solidFill>
              </a:rPr>
              <a:t>	- bezpečné předávání zdravotnické dokumentace – mezi poskytovateli zdravotních 	služeb, mezi poskytovatelem a zdravotní pojišťovnou</a:t>
            </a:r>
          </a:p>
          <a:p>
            <a:pPr lvl="3"/>
            <a:r>
              <a:rPr lang="cs-CZ" sz="1600" dirty="0">
                <a:solidFill>
                  <a:schemeClr val="bg1"/>
                </a:solidFill>
              </a:rPr>
              <a:t>	- dočasné úložiště zdravotnické dokumentace 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bg1"/>
                </a:solidFill>
              </a:rPr>
              <a:t>systém správy souhlasů</a:t>
            </a:r>
            <a:endParaRPr lang="cs-CZ" sz="1600" dirty="0">
              <a:solidFill>
                <a:schemeClr val="bg1"/>
              </a:solidFill>
            </a:endParaRPr>
          </a:p>
          <a:p>
            <a:pPr lvl="2"/>
            <a:r>
              <a:rPr lang="cs-CZ" sz="1600" dirty="0">
                <a:solidFill>
                  <a:schemeClr val="bg1"/>
                </a:solidFill>
              </a:rPr>
              <a:t>	- evidence pacientem udělených souhlasů 3. osobám</a:t>
            </a:r>
          </a:p>
          <a:p>
            <a:pPr lvl="2"/>
            <a:r>
              <a:rPr lang="cs-CZ" sz="1600" dirty="0">
                <a:solidFill>
                  <a:schemeClr val="bg1"/>
                </a:solidFill>
              </a:rPr>
              <a:t>	- ověření přístupu 3. osob ke službám elektronického zdravotnictví</a:t>
            </a:r>
          </a:p>
          <a:p>
            <a:pPr lvl="2"/>
            <a:r>
              <a:rPr lang="cs-CZ" sz="1600" dirty="0">
                <a:solidFill>
                  <a:schemeClr val="bg1"/>
                </a:solidFill>
              </a:rPr>
              <a:t>	- evidence vysloveného nesouhlasu pacienta s předáváním pacientského souhrnu do 	jiného členského státu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bg1"/>
                </a:solidFill>
              </a:rPr>
              <a:t>Portál elektronického zdravotnictví</a:t>
            </a:r>
            <a:endParaRPr lang="cs-CZ" sz="1600" dirty="0">
              <a:solidFill>
                <a:schemeClr val="bg1"/>
              </a:solidFill>
            </a:endParaRPr>
          </a:p>
          <a:p>
            <a:pPr lvl="2"/>
            <a:r>
              <a:rPr lang="cs-CZ" sz="1600" dirty="0">
                <a:solidFill>
                  <a:schemeClr val="bg1"/>
                </a:solidFill>
              </a:rPr>
              <a:t>	- přístup oprávněných a zapisujících osob k systémům Integrovaného datového rozhraní</a:t>
            </a:r>
          </a:p>
          <a:p>
            <a:pPr lvl="2"/>
            <a:r>
              <a:rPr lang="cs-CZ" sz="1600" dirty="0">
                <a:solidFill>
                  <a:schemeClr val="bg1"/>
                </a:solidFill>
              </a:rPr>
              <a:t>	- nabídka služeb elektronického zdravotnictví a informace o něm</a:t>
            </a:r>
          </a:p>
          <a:p>
            <a:pPr lvl="2"/>
            <a:r>
              <a:rPr lang="cs-CZ" sz="1600" dirty="0">
                <a:solidFill>
                  <a:schemeClr val="bg1"/>
                </a:solidFill>
              </a:rPr>
              <a:t>	- zveřejňování webových a mobilních aplikací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bg1"/>
                </a:solidFill>
              </a:rPr>
              <a:t>katalog služeb elektronického zdravotnictví</a:t>
            </a:r>
          </a:p>
          <a:p>
            <a:pPr lvl="1"/>
            <a:endParaRPr lang="cs-CZ" sz="1600" dirty="0"/>
          </a:p>
          <a:p>
            <a:r>
              <a:rPr lang="cs-CZ" sz="1600" b="1" dirty="0">
                <a:solidFill>
                  <a:srgbClr val="FFC000"/>
                </a:solidFill>
              </a:rPr>
              <a:t>4. žurnálem činností</a:t>
            </a:r>
            <a:endParaRPr lang="cs-CZ" sz="1600" dirty="0">
              <a:solidFill>
                <a:srgbClr val="FFC000"/>
              </a:solidFill>
            </a:endParaRPr>
          </a:p>
          <a:p>
            <a:pPr lvl="1"/>
            <a:r>
              <a:rPr lang="cs-CZ" sz="1600" dirty="0">
                <a:solidFill>
                  <a:schemeClr val="bg1"/>
                </a:solidFill>
              </a:rPr>
              <a:t>účel: zajištění ochrany osobních údajů</a:t>
            </a:r>
          </a:p>
          <a:p>
            <a:pPr lvl="1"/>
            <a:r>
              <a:rPr lang="cs-CZ" sz="1600" dirty="0">
                <a:solidFill>
                  <a:schemeClr val="bg1"/>
                </a:solidFill>
              </a:rPr>
              <a:t>zaznamenávání a uchovávání informací o operacích a činnostech oprávněných osob</a:t>
            </a:r>
          </a:p>
        </p:txBody>
      </p:sp>
    </p:spTree>
    <p:extLst>
      <p:ext uri="{BB962C8B-B14F-4D97-AF65-F5344CB8AC3E}">
        <p14:creationId xmlns:p14="http://schemas.microsoft.com/office/powerpoint/2010/main" val="2163056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98C0BFC-0C29-46B5-B958-CF6928C18B79}"/>
              </a:ext>
            </a:extLst>
          </p:cNvPr>
          <p:cNvSpPr/>
          <p:nvPr/>
        </p:nvSpPr>
        <p:spPr>
          <a:xfrm>
            <a:off x="1441701" y="1879419"/>
            <a:ext cx="64786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6947"/>
            <a:r>
              <a:rPr lang="cs-CZ" sz="1200" dirty="0">
                <a:solidFill>
                  <a:schemeClr val="bg1"/>
                </a:solidFill>
                <a:latin typeface="+mn-lt"/>
              </a:rPr>
              <a:t> 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1AB9242-78F3-477F-AA8D-9BDF82B830D7}"/>
              </a:ext>
            </a:extLst>
          </p:cNvPr>
          <p:cNvSpPr/>
          <p:nvPr/>
        </p:nvSpPr>
        <p:spPr>
          <a:xfrm>
            <a:off x="408215" y="1754814"/>
            <a:ext cx="7609114" cy="3348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07000"/>
              </a:lnSpc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stálý poradní orgán ministra zdravotnictví</a:t>
            </a: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Statut PR, Jednací řád PR, Jednací řád pracovních skupin PR</a:t>
            </a: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cs-CZ" sz="1800" b="1" dirty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25 členů </a:t>
            </a:r>
            <a:r>
              <a:rPr lang="cs-CZ" sz="1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jmenuje a odvolává ministr z řad zástupců pacientských organizací navržených pacientskými organizacemi. Při jmenování ministr zdravotnictví dbá na vyrovnané zastoupení organizací věnujících se pacientům různých diagnóz a zdravotních stavů. </a:t>
            </a:r>
          </a:p>
          <a:p>
            <a:pPr marL="525065" lvl="1" indent="-257175">
              <a:lnSpc>
                <a:spcPct val="107000"/>
              </a:lnSpc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předseda, 2 místopředsedové – voleni na jednom z úvodních zasedání</a:t>
            </a: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cs-CZ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funkční období (4 roky) nově celé Rady a nikoliv jednotlivých členů</a:t>
            </a:r>
            <a:endParaRPr lang="cs-CZ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AE58D71B-168D-4319-B83F-D93A83B55DB6}"/>
              </a:ext>
            </a:extLst>
          </p:cNvPr>
          <p:cNvSpPr txBox="1">
            <a:spLocks/>
          </p:cNvSpPr>
          <p:nvPr/>
        </p:nvSpPr>
        <p:spPr>
          <a:xfrm>
            <a:off x="393971" y="946136"/>
            <a:ext cx="7390589" cy="728237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>
              <a:buClrTx/>
              <a:defRPr/>
            </a:pPr>
            <a:r>
              <a:rPr lang="cs-CZ" sz="2100" dirty="0">
                <a:solidFill>
                  <a:srgbClr val="003258"/>
                </a:solidFill>
                <a:latin typeface="Arial"/>
              </a:rPr>
              <a:t>Jaká bude „druhá“ Pacientská rada (2021–2025)?</a:t>
            </a:r>
            <a:endParaRPr lang="cs-CZ" sz="1500" dirty="0">
              <a:solidFill>
                <a:srgbClr val="003258"/>
              </a:solidFill>
              <a:latin typeface="Arial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D8A2138-7C62-43C4-BFE1-2784EBF4C4E8}"/>
              </a:ext>
            </a:extLst>
          </p:cNvPr>
          <p:cNvSpPr txBox="1"/>
          <p:nvPr/>
        </p:nvSpPr>
        <p:spPr>
          <a:xfrm>
            <a:off x="467544" y="32983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solidFill>
                  <a:srgbClr val="003B68"/>
                </a:solidFill>
              </a:rPr>
              <a:t>3. Výběrové řízení do Pacientské rady ministra zdravotnictví</a:t>
            </a:r>
          </a:p>
        </p:txBody>
      </p:sp>
    </p:spTree>
    <p:extLst>
      <p:ext uri="{BB962C8B-B14F-4D97-AF65-F5344CB8AC3E}">
        <p14:creationId xmlns:p14="http://schemas.microsoft.com/office/powerpoint/2010/main" val="535422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98C0BFC-0C29-46B5-B958-CF6928C18B79}"/>
              </a:ext>
            </a:extLst>
          </p:cNvPr>
          <p:cNvSpPr/>
          <p:nvPr/>
        </p:nvSpPr>
        <p:spPr>
          <a:xfrm>
            <a:off x="1441701" y="1879419"/>
            <a:ext cx="64786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6947"/>
            <a:r>
              <a:rPr lang="cs-CZ" sz="1200" dirty="0">
                <a:solidFill>
                  <a:schemeClr val="bg1"/>
                </a:solidFill>
                <a:latin typeface="+mn-lt"/>
              </a:rPr>
              <a:t> 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1AB9242-78F3-477F-AA8D-9BDF82B830D7}"/>
              </a:ext>
            </a:extLst>
          </p:cNvPr>
          <p:cNvSpPr/>
          <p:nvPr/>
        </p:nvSpPr>
        <p:spPr>
          <a:xfrm>
            <a:off x="393970" y="1124744"/>
            <a:ext cx="8570518" cy="538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buClr>
                <a:schemeClr val="bg1"/>
              </a:buClr>
            </a:pPr>
            <a:r>
              <a:rPr lang="cs-CZ" sz="1600" dirty="0">
                <a:solidFill>
                  <a:schemeClr val="bg1"/>
                </a:solidFill>
                <a:cs typeface="Times New Roman" panose="02020603050405020304" pitchFamily="18" charset="0"/>
              </a:rPr>
              <a:t>Přihlášky bude možné posílat tři týdny od vyhlášení výběrového řízení (včetně) na adresu </a:t>
            </a:r>
            <a:r>
              <a:rPr lang="cs-CZ" sz="1600" dirty="0">
                <a:solidFill>
                  <a:schemeClr val="bg1"/>
                </a:solidFill>
                <a:cs typeface="Times New Roman" panose="02020603050405020304" pitchFamily="18" charset="0"/>
                <a:hlinkClick r:id="rId3"/>
              </a:rPr>
              <a:t>propacienty@mzcr.cz</a:t>
            </a:r>
            <a:endParaRPr lang="cs-CZ" sz="16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  <a:buClr>
                <a:schemeClr val="bg1"/>
              </a:buClr>
            </a:pPr>
            <a:r>
              <a:rPr lang="cs-CZ" sz="1600" dirty="0">
                <a:solidFill>
                  <a:schemeClr val="bg1"/>
                </a:solidFill>
                <a:cs typeface="Times New Roman" panose="02020603050405020304" pitchFamily="18" charset="0"/>
              </a:rPr>
              <a:t>Konkrétní termín bude upřesněný v nejbližších dnech.</a:t>
            </a:r>
          </a:p>
          <a:p>
            <a:pPr>
              <a:lnSpc>
                <a:spcPct val="107000"/>
              </a:lnSpc>
              <a:spcAft>
                <a:spcPts val="600"/>
              </a:spcAft>
              <a:buClr>
                <a:schemeClr val="bg1"/>
              </a:buClr>
            </a:pPr>
            <a:endParaRPr lang="cs-CZ" sz="1600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Clr>
                <a:schemeClr val="bg1"/>
              </a:buClr>
              <a:buAutoNum type="arabicParenR"/>
            </a:pPr>
            <a:r>
              <a:rPr lang="cs-CZ" sz="1500" dirty="0">
                <a:solidFill>
                  <a:srgbClr val="FFC000"/>
                </a:solidFill>
                <a:cs typeface="Times New Roman" panose="02020603050405020304" pitchFamily="18" charset="0"/>
              </a:rPr>
              <a:t>Návrh na jmenování člena Pacientské rady ministra zdravotnictví včetně příloh:</a:t>
            </a:r>
          </a:p>
          <a:p>
            <a:pPr>
              <a:lnSpc>
                <a:spcPct val="107000"/>
              </a:lnSpc>
              <a:spcAft>
                <a:spcPts val="600"/>
              </a:spcAft>
              <a:buClr>
                <a:schemeClr val="bg1"/>
              </a:buClr>
            </a:pPr>
            <a:endParaRPr lang="cs-CZ" sz="1500" dirty="0">
              <a:solidFill>
                <a:srgbClr val="FFC000"/>
              </a:solidFill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rgbClr val="FFC000"/>
                </a:solidFill>
                <a:cs typeface="Times New Roman" panose="02020603050405020304" pitchFamily="18" charset="0"/>
              </a:rPr>
              <a:t>čestné prohlášení o splnění podmínek čl. 4 odst. 2 písm. a) Statutu Pacientské rady ministra zdravotnictví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rgbClr val="FFC000"/>
                </a:solidFill>
                <a:cs typeface="Times New Roman" panose="02020603050405020304" pitchFamily="18" charset="0"/>
              </a:rPr>
              <a:t>čestné prohlášení o členské základně (vyplní pouze spolky) 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rgbClr val="FFC000"/>
                </a:solidFill>
                <a:cs typeface="Times New Roman" panose="02020603050405020304" pitchFamily="18" charset="0"/>
              </a:rPr>
              <a:t>prohlášení navrženého zástupce pacientské organizace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rgbClr val="FFC000"/>
                </a:solidFill>
                <a:cs typeface="Times New Roman" panose="02020603050405020304" pitchFamily="18" charset="0"/>
              </a:rPr>
              <a:t>výroční zpráva s účetní závěrkou za minulý rok</a:t>
            </a:r>
          </a:p>
          <a:p>
            <a:pPr>
              <a:lnSpc>
                <a:spcPct val="107000"/>
              </a:lnSpc>
              <a:spcAft>
                <a:spcPts val="600"/>
              </a:spcAft>
              <a:buClr>
                <a:schemeClr val="bg1"/>
              </a:buClr>
            </a:pPr>
            <a:endParaRPr lang="cs-CZ" sz="1500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Clr>
                <a:schemeClr val="bg1"/>
              </a:buClr>
              <a:buAutoNum type="arabicParenR" startAt="2"/>
            </a:pPr>
            <a:r>
              <a:rPr lang="cs-CZ" sz="1500" dirty="0">
                <a:solidFill>
                  <a:schemeClr val="bg1"/>
                </a:solidFill>
                <a:cs typeface="Times New Roman" panose="02020603050405020304" pitchFamily="18" charset="0"/>
              </a:rPr>
              <a:t>Doporučení ke jmenování člena Pacientské rady ministra zdravotnictví (nepovinné)</a:t>
            </a:r>
          </a:p>
          <a:p>
            <a:pPr>
              <a:lnSpc>
                <a:spcPct val="107000"/>
              </a:lnSpc>
              <a:spcAft>
                <a:spcPts val="600"/>
              </a:spcAft>
              <a:buClr>
                <a:schemeClr val="bg1"/>
              </a:buClr>
            </a:pPr>
            <a:endParaRPr lang="cs-CZ" sz="15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bg1"/>
                </a:solidFill>
                <a:cs typeface="Times New Roman" panose="02020603050405020304" pitchFamily="18" charset="0"/>
              </a:rPr>
              <a:t>Zašlete pouze v případě, že nominaci zástupce Vaší pacientské organizace podporuje i další pacientská organizace.</a:t>
            </a:r>
          </a:p>
          <a:p>
            <a:pPr marL="525065" lvl="1" indent="-257175">
              <a:lnSpc>
                <a:spcPct val="107000"/>
              </a:lnSpc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535781" algn="l"/>
              </a:tabLst>
            </a:pPr>
            <a:endParaRPr lang="cs-CZ" sz="18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083F58E-B48B-47D9-A1AF-3B3F50940FC6}"/>
              </a:ext>
            </a:extLst>
          </p:cNvPr>
          <p:cNvSpPr/>
          <p:nvPr/>
        </p:nvSpPr>
        <p:spPr>
          <a:xfrm>
            <a:off x="467544" y="341602"/>
            <a:ext cx="7920372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003B68"/>
                </a:solidFill>
              </a:rPr>
              <a:t>3. Výběrové řízení do Pacientské rady ministra zdravotnictví II</a:t>
            </a:r>
          </a:p>
        </p:txBody>
      </p:sp>
    </p:spTree>
    <p:extLst>
      <p:ext uri="{BB962C8B-B14F-4D97-AF65-F5344CB8AC3E}">
        <p14:creationId xmlns:p14="http://schemas.microsoft.com/office/powerpoint/2010/main" val="2251320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98C0BFC-0C29-46B5-B958-CF6928C18B79}"/>
              </a:ext>
            </a:extLst>
          </p:cNvPr>
          <p:cNvSpPr/>
          <p:nvPr/>
        </p:nvSpPr>
        <p:spPr>
          <a:xfrm>
            <a:off x="1441701" y="1879419"/>
            <a:ext cx="64786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6947"/>
            <a:r>
              <a:rPr lang="cs-CZ" sz="1200" dirty="0">
                <a:solidFill>
                  <a:schemeClr val="bg1"/>
                </a:solidFill>
                <a:latin typeface="+mn-lt"/>
              </a:rPr>
              <a:t> 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1AB9242-78F3-477F-AA8D-9BDF82B830D7}"/>
              </a:ext>
            </a:extLst>
          </p:cNvPr>
          <p:cNvSpPr/>
          <p:nvPr/>
        </p:nvSpPr>
        <p:spPr>
          <a:xfrm>
            <a:off x="427687" y="1628800"/>
            <a:ext cx="7600950" cy="4758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buClr>
                <a:schemeClr val="bg1"/>
              </a:buClr>
            </a:pPr>
            <a:r>
              <a:rPr lang="cs-CZ" sz="1800" dirty="0">
                <a:solidFill>
                  <a:schemeClr val="bg1"/>
                </a:solidFill>
                <a:cs typeface="Times New Roman" panose="02020603050405020304" pitchFamily="18" charset="0"/>
              </a:rPr>
              <a:t>Výběr pacientské organizace</a:t>
            </a:r>
          </a:p>
          <a:p>
            <a:pPr marL="577454" indent="-257175">
              <a:lnSpc>
                <a:spcPct val="107000"/>
              </a:lnSpc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bg1"/>
                </a:solidFill>
                <a:cs typeface="Times New Roman" panose="02020603050405020304" pitchFamily="18" charset="0"/>
              </a:rPr>
              <a:t>MZ ověřuje splnění podmínek členství</a:t>
            </a:r>
          </a:p>
          <a:p>
            <a:pPr marL="577454" indent="-257175">
              <a:lnSpc>
                <a:spcPct val="107000"/>
              </a:lnSpc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bg1"/>
                </a:solidFill>
                <a:cs typeface="Times New Roman" panose="02020603050405020304" pitchFamily="18" charset="0"/>
              </a:rPr>
              <a:t>jmenování ministrem zdravotnictví</a:t>
            </a:r>
          </a:p>
          <a:p>
            <a:pPr marL="577454" indent="-257175">
              <a:lnSpc>
                <a:spcPct val="107000"/>
              </a:lnSpc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cs-CZ" sz="18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577454" indent="-257175" algn="just">
              <a:lnSpc>
                <a:spcPct val="107000"/>
              </a:lnSpc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bg1"/>
                </a:solidFill>
                <a:cs typeface="Times New Roman" panose="02020603050405020304" pitchFamily="18" charset="0"/>
              </a:rPr>
              <a:t>rozmanitost organizací v PR -&gt; 1 organizace za 1 onemocnění nebo zdravotní stav</a:t>
            </a:r>
          </a:p>
          <a:p>
            <a:pPr marL="577454" indent="-257175" algn="just">
              <a:lnSpc>
                <a:spcPct val="107000"/>
              </a:lnSpc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bg1"/>
                </a:solidFill>
                <a:cs typeface="Times New Roman" panose="02020603050405020304" pitchFamily="18" charset="0"/>
              </a:rPr>
              <a:t>v případě existence více organizací věnujících se stejnému onemocnění či skupině onemocnění, doporučujeme pokusit se o dohodu na společném zastoupení jedním zástupcem. Poměr organizací bude řešen memorandem o spolupráci mezi organizacemi. Takto spolupracující organizace musí splnit podmínky členství v PR.</a:t>
            </a:r>
          </a:p>
          <a:p>
            <a:pPr marL="577454" indent="-257175">
              <a:lnSpc>
                <a:spcPct val="107000"/>
              </a:lnSpc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cs-CZ" sz="18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marL="577454" indent="-257175">
              <a:lnSpc>
                <a:spcPct val="107000"/>
              </a:lnSpc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cs-CZ" sz="18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3F30C2F7-8863-41E9-B737-2A4C02E86F7B}"/>
              </a:ext>
            </a:extLst>
          </p:cNvPr>
          <p:cNvSpPr txBox="1">
            <a:spLocks/>
          </p:cNvSpPr>
          <p:nvPr/>
        </p:nvSpPr>
        <p:spPr>
          <a:xfrm>
            <a:off x="456227" y="106534"/>
            <a:ext cx="7390589" cy="728237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>
              <a:buClrTx/>
              <a:defRPr/>
            </a:pPr>
            <a:r>
              <a:rPr lang="cs-CZ" sz="1800" dirty="0">
                <a:solidFill>
                  <a:srgbClr val="003258"/>
                </a:solidFill>
                <a:latin typeface="Arial"/>
              </a:rPr>
              <a:t>3. Výběrové řízení do Pacientské rady ministra zdravotnictví III</a:t>
            </a:r>
          </a:p>
        </p:txBody>
      </p:sp>
    </p:spTree>
    <p:extLst>
      <p:ext uri="{BB962C8B-B14F-4D97-AF65-F5344CB8AC3E}">
        <p14:creationId xmlns:p14="http://schemas.microsoft.com/office/powerpoint/2010/main" val="944932396"/>
      </p:ext>
    </p:extLst>
  </p:cSld>
  <p:clrMapOvr>
    <a:masterClrMapping/>
  </p:clrMapOvr>
</p:sld>
</file>

<file path=ppt/theme/theme1.xml><?xml version="1.0" encoding="utf-8"?>
<a:theme xmlns:a="http://schemas.openxmlformats.org/drawingml/2006/main" name="MZCZ_negativ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ZCZ_negativ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ZCZ_negativ2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MZCZ_negativ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MZCZ_negativ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MZCZ_negativ2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MZCZ_negativ2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MZCZ_negativ2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8777</TotalTime>
  <Words>1053</Words>
  <Application>Microsoft Office PowerPoint</Application>
  <PresentationFormat>Předvádění na obrazovce (4:3)</PresentationFormat>
  <Paragraphs>126</Paragraphs>
  <Slides>11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9</vt:i4>
      </vt:variant>
      <vt:variant>
        <vt:lpstr>Nadpisy snímků</vt:lpstr>
      </vt:variant>
      <vt:variant>
        <vt:i4>11</vt:i4>
      </vt:variant>
    </vt:vector>
  </HeadingPairs>
  <TitlesOfParts>
    <vt:vector size="28" baseType="lpstr">
      <vt:lpstr>Gill Sans MT</vt:lpstr>
      <vt:lpstr>Calibri</vt:lpstr>
      <vt:lpstr>Times New Roman</vt:lpstr>
      <vt:lpstr>Gill Sans</vt:lpstr>
      <vt:lpstr>Arial</vt:lpstr>
      <vt:lpstr>Wingdings</vt:lpstr>
      <vt:lpstr>Roboto</vt:lpstr>
      <vt:lpstr>inherit</vt:lpstr>
      <vt:lpstr>MZCZ_negativ</vt:lpstr>
      <vt:lpstr>MZCZ_negativ2</vt:lpstr>
      <vt:lpstr>2_Office Theme</vt:lpstr>
      <vt:lpstr>1_MZCZ_negativ2</vt:lpstr>
      <vt:lpstr>2_MZCZ_negativ2</vt:lpstr>
      <vt:lpstr>3_MZCZ_negativ2</vt:lpstr>
      <vt:lpstr>4_MZCZ_negativ2</vt:lpstr>
      <vt:lpstr>5_MZCZ_negativ2</vt:lpstr>
      <vt:lpstr>6_MZCZ_negativ2</vt:lpstr>
      <vt:lpstr>Prezentace aplikace PowerPoint</vt:lpstr>
      <vt:lpstr>Novinky z Ministerstva zdravotnictví</vt:lpstr>
      <vt:lpstr>Prezentace aplikace PowerPoint</vt:lpstr>
      <vt:lpstr>2. Zákon o elektronizaci zdravotnictví </vt:lpstr>
      <vt:lpstr>2. Zákon o elektronizaci zdravotnictví II </vt:lpstr>
      <vt:lpstr>2. Zákon o elektronizaci zdravotnictví II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Čížková Klára Mgr.</dc:creator>
  <cp:lastModifiedBy>Hlaváčová Jana</cp:lastModifiedBy>
  <cp:revision>634</cp:revision>
  <cp:lastPrinted>2020-09-17T12:30:01Z</cp:lastPrinted>
  <dcterms:modified xsi:type="dcterms:W3CDTF">2021-10-06T13:34:28Z</dcterms:modified>
</cp:coreProperties>
</file>